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88" r:id="rId4"/>
    <p:sldId id="258" r:id="rId5"/>
    <p:sldId id="262" r:id="rId6"/>
    <p:sldId id="260" r:id="rId7"/>
    <p:sldId id="261" r:id="rId8"/>
    <p:sldId id="259" r:id="rId9"/>
    <p:sldId id="263" r:id="rId10"/>
    <p:sldId id="264" r:id="rId11"/>
    <p:sldId id="265" r:id="rId12"/>
    <p:sldId id="266" r:id="rId13"/>
    <p:sldId id="267" r:id="rId14"/>
    <p:sldId id="268" r:id="rId15"/>
    <p:sldId id="269" r:id="rId16"/>
    <p:sldId id="270" r:id="rId17"/>
    <p:sldId id="271" r:id="rId18"/>
    <p:sldId id="273" r:id="rId19"/>
    <p:sldId id="274" r:id="rId20"/>
    <p:sldId id="275" r:id="rId21"/>
    <p:sldId id="276" r:id="rId22"/>
    <p:sldId id="289" r:id="rId23"/>
    <p:sldId id="277" r:id="rId24"/>
    <p:sldId id="278" r:id="rId25"/>
    <p:sldId id="279" r:id="rId26"/>
    <p:sldId id="292" r:id="rId27"/>
    <p:sldId id="280" r:id="rId28"/>
    <p:sldId id="290" r:id="rId29"/>
    <p:sldId id="281" r:id="rId30"/>
    <p:sldId id="291" r:id="rId31"/>
    <p:sldId id="282" r:id="rId32"/>
    <p:sldId id="283" r:id="rId33"/>
    <p:sldId id="284" r:id="rId34"/>
    <p:sldId id="285" r:id="rId35"/>
    <p:sldId id="286" r:id="rId36"/>
    <p:sldId id="287"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09" autoAdjust="0"/>
    <p:restoredTop sz="94660"/>
  </p:normalViewPr>
  <p:slideViewPr>
    <p:cSldViewPr>
      <p:cViewPr varScale="1">
        <p:scale>
          <a:sx n="64" d="100"/>
          <a:sy n="64" d="100"/>
        </p:scale>
        <p:origin x="-1470"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43BDC29-39A2-4F81-BC91-817F59BF8A80}" type="datetimeFigureOut">
              <a:rPr lang="en-US" smtClean="0"/>
              <a:t>15-May-24</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66561C8-AE25-4B4A-9B3E-B002666ED8C6}"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43BDC29-39A2-4F81-BC91-817F59BF8A80}" type="datetimeFigureOut">
              <a:rPr lang="en-US" smtClean="0"/>
              <a:t>15-May-24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6561C8-AE25-4B4A-9B3E-B002666ED8C6}"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966561C8-AE25-4B4A-9B3E-B002666ED8C6}"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43BDC29-39A2-4F81-BC91-817F59BF8A80}" type="datetimeFigureOut">
              <a:rPr lang="en-US" smtClean="0"/>
              <a:t>15-May-24</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43BDC29-39A2-4F81-BC91-817F59BF8A80}" type="datetimeFigureOut">
              <a:rPr lang="en-US" smtClean="0"/>
              <a:t>15-May-24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966561C8-AE25-4B4A-9B3E-B002666ED8C6}"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143BDC29-39A2-4F81-BC91-817F59BF8A80}" type="datetimeFigureOut">
              <a:rPr lang="en-US" smtClean="0"/>
              <a:t>15-May-24</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66561C8-AE25-4B4A-9B3E-B002666ED8C6}"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143BDC29-39A2-4F81-BC91-817F59BF8A80}" type="datetimeFigureOut">
              <a:rPr lang="en-US" smtClean="0"/>
              <a:t>15-May-24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6561C8-AE25-4B4A-9B3E-B002666ED8C6}"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43BDC29-39A2-4F81-BC91-817F59BF8A80}" type="datetimeFigureOut">
              <a:rPr lang="en-US" smtClean="0"/>
              <a:t>15-May-24</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966561C8-AE25-4B4A-9B3E-B002666ED8C6}"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43BDC29-39A2-4F81-BC91-817F59BF8A80}" type="datetimeFigureOut">
              <a:rPr lang="en-US" smtClean="0"/>
              <a:t>15-May-24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966561C8-AE25-4B4A-9B3E-B002666ED8C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143BDC29-39A2-4F81-BC91-817F59BF8A80}" type="datetimeFigureOut">
              <a:rPr lang="en-US" smtClean="0"/>
              <a:t>15-May-24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66561C8-AE25-4B4A-9B3E-B002666ED8C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66561C8-AE25-4B4A-9B3E-B002666ED8C6}"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143BDC29-39A2-4F81-BC91-817F59BF8A80}" type="datetimeFigureOut">
              <a:rPr lang="en-US" smtClean="0"/>
              <a:t>15-May-24</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966561C8-AE25-4B4A-9B3E-B002666ED8C6}"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143BDC29-39A2-4F81-BC91-817F59BF8A80}" type="datetimeFigureOut">
              <a:rPr lang="en-US" smtClean="0"/>
              <a:t>15-May-24</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143BDC29-39A2-4F81-BC91-817F59BF8A80}" type="datetimeFigureOut">
              <a:rPr lang="en-US" smtClean="0"/>
              <a:t>15-May-24</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66561C8-AE25-4B4A-9B3E-B002666ED8C6}"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3048000"/>
            <a:ext cx="8534400" cy="2971800"/>
          </a:xfrm>
        </p:spPr>
        <p:txBody>
          <a:bodyPr>
            <a:noAutofit/>
          </a:bodyPr>
          <a:lstStyle/>
          <a:p>
            <a:r>
              <a:rPr lang="en-GB" sz="6600" b="1" cap="none" spc="0" dirty="0">
                <a:ln w="12700">
                  <a:solidFill>
                    <a:schemeClr val="tx1"/>
                  </a:solidFill>
                  <a:prstDash val="solid"/>
                </a:ln>
                <a:solidFill>
                  <a:srgbClr val="FFFF00"/>
                </a:solidFill>
                <a:effectLst>
                  <a:glow rad="63500">
                    <a:schemeClr val="accent3">
                      <a:satMod val="175000"/>
                      <a:alpha val="40000"/>
                    </a:schemeClr>
                  </a:glow>
                  <a:outerShdw blurRad="41275" dist="20320" dir="1800000" algn="tl" rotWithShape="0">
                    <a:srgbClr val="000000">
                      <a:alpha val="40000"/>
                    </a:srgbClr>
                  </a:outerShdw>
                </a:effectLst>
              </a:rPr>
              <a:t>INTRODUCTION TO GRAPHIC DESIGN</a:t>
            </a:r>
            <a:endParaRPr lang="en-US" sz="6600" b="1" cap="none" spc="0" dirty="0">
              <a:ln w="12700">
                <a:solidFill>
                  <a:schemeClr val="tx1"/>
                </a:solidFill>
                <a:prstDash val="solid"/>
              </a:ln>
              <a:solidFill>
                <a:srgbClr val="FFFF00"/>
              </a:solidFill>
              <a:effectLst>
                <a:glow rad="63500">
                  <a:schemeClr val="accent3">
                    <a:satMod val="175000"/>
                    <a:alpha val="40000"/>
                  </a:schemeClr>
                </a:glow>
                <a:outerShdw blurRad="41275" dist="20320" dir="1800000" algn="tl" rotWithShape="0">
                  <a:srgbClr val="000000">
                    <a:alpha val="40000"/>
                  </a:srgbClr>
                </a:outerShdw>
              </a:effectLst>
            </a:endParaRPr>
          </a:p>
        </p:txBody>
      </p:sp>
      <p:sp>
        <p:nvSpPr>
          <p:cNvPr id="5" name="Title 3"/>
          <p:cNvSpPr txBox="1">
            <a:spLocks/>
          </p:cNvSpPr>
          <p:nvPr/>
        </p:nvSpPr>
        <p:spPr>
          <a:xfrm>
            <a:off x="1266669" y="228600"/>
            <a:ext cx="6858000" cy="1905000"/>
          </a:xfrm>
          <a:prstGeom prst="rect">
            <a:avLst/>
          </a:prstGeom>
        </p:spPr>
        <p:txBody>
          <a:bodyPr vert="horz" anchor="b">
            <a:noAutofit/>
          </a:bodyPr>
          <a:lstStyle>
            <a:lvl1pPr algn="ctr" rtl="0" eaLnBrk="1" latinLnBrk="0" hangingPunct="1">
              <a:spcBef>
                <a:spcPct val="0"/>
              </a:spcBef>
              <a:buNone/>
              <a:defRPr kumimoji="0" sz="4200" kern="1200">
                <a:solidFill>
                  <a:schemeClr val="accent1"/>
                </a:solidFill>
                <a:latin typeface="+mj-lt"/>
                <a:ea typeface="+mj-ea"/>
                <a:cs typeface="+mj-cs"/>
              </a:defRPr>
            </a:lvl1pPr>
          </a:lstStyle>
          <a:p>
            <a:r>
              <a:rPr lang="en-GB" sz="5400" b="1" dirty="0" smtClean="0">
                <a:ln w="10541" cmpd="sng">
                  <a:solidFill>
                    <a:schemeClr val="tx1"/>
                  </a:solidFill>
                  <a:prstDash val="solid"/>
                </a:ln>
                <a:solidFill>
                  <a:schemeClr val="tx1"/>
                </a:solidFill>
              </a:rPr>
              <a:t>Graphic and Web Design Class</a:t>
            </a:r>
            <a:endParaRPr lang="en-US" sz="5400" b="1" dirty="0">
              <a:ln w="10541" cmpd="sng">
                <a:solidFill>
                  <a:schemeClr val="tx1"/>
                </a:solidFill>
                <a:prstDash val="solid"/>
              </a:ln>
              <a:solidFill>
                <a:schemeClr val="tx1"/>
              </a:solidFill>
            </a:endParaRPr>
          </a:p>
        </p:txBody>
      </p:sp>
    </p:spTree>
    <p:extLst>
      <p:ext uri="{BB962C8B-B14F-4D97-AF65-F5344CB8AC3E}">
        <p14:creationId xmlns:p14="http://schemas.microsoft.com/office/powerpoint/2010/main" val="41463082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514350" lvl="0" indent="-514350">
              <a:buFont typeface="+mj-lt"/>
              <a:buAutoNum type="arabicPeriod" startAt="4"/>
            </a:pPr>
            <a:r>
              <a:rPr lang="en-US" sz="2800" b="1" dirty="0">
                <a:solidFill>
                  <a:schemeClr val="tx1"/>
                </a:solidFill>
              </a:rPr>
              <a:t>It sets you apart from the rest</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33498" t="17757" r="32265" b="11746"/>
          <a:stretch/>
        </p:blipFill>
        <p:spPr>
          <a:xfrm>
            <a:off x="914400" y="1673817"/>
            <a:ext cx="3130658" cy="4482144"/>
          </a:xfrm>
          <a:prstGeom prst="rect">
            <a:avLst/>
          </a:prstGeom>
        </p:spPr>
      </p:pic>
      <p:pic>
        <p:nvPicPr>
          <p:cNvPr id="4" name="Content Placeholder 3"/>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735990" y="1524001"/>
            <a:ext cx="3477058" cy="4631960"/>
          </a:xfrm>
          <a:solidFill>
            <a:schemeClr val="accent2">
              <a:lumMod val="60000"/>
              <a:lumOff val="40000"/>
            </a:schemeClr>
          </a:solidFill>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17991" r="13723" b="8279"/>
          <a:stretch/>
        </p:blipFill>
        <p:spPr>
          <a:xfrm>
            <a:off x="4507042" y="1551482"/>
            <a:ext cx="4027357" cy="4400988"/>
          </a:xfrm>
          <a:prstGeom prst="rect">
            <a:avLst/>
          </a:prstGeom>
        </p:spPr>
      </p:pic>
    </p:spTree>
    <p:extLst>
      <p:ext uri="{BB962C8B-B14F-4D97-AF65-F5344CB8AC3E}">
        <p14:creationId xmlns:p14="http://schemas.microsoft.com/office/powerpoint/2010/main" val="38232455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GB" sz="3200" b="1" dirty="0" smtClean="0">
                <a:solidFill>
                  <a:schemeClr val="tx1"/>
                </a:solidFill>
              </a:rPr>
              <a:t>Uses/Importance of Graphic Design</a:t>
            </a:r>
            <a:endParaRPr lang="en-US" sz="3200" b="1" dirty="0">
              <a:solidFill>
                <a:schemeClr val="tx1"/>
              </a:solidFill>
            </a:endParaRPr>
          </a:p>
        </p:txBody>
      </p:sp>
      <p:sp>
        <p:nvSpPr>
          <p:cNvPr id="3" name="Content Placeholder 2"/>
          <p:cNvSpPr>
            <a:spLocks noGrp="1"/>
          </p:cNvSpPr>
          <p:nvPr>
            <p:ph sz="quarter" idx="1"/>
          </p:nvPr>
        </p:nvSpPr>
        <p:spPr>
          <a:solidFill>
            <a:schemeClr val="accent2">
              <a:lumMod val="60000"/>
              <a:lumOff val="40000"/>
            </a:schemeClr>
          </a:solidFill>
        </p:spPr>
        <p:txBody>
          <a:bodyPr>
            <a:normAutofit/>
          </a:bodyPr>
          <a:lstStyle/>
          <a:p>
            <a:pPr marL="457200" indent="-457200">
              <a:buFont typeface="+mj-lt"/>
              <a:buAutoNum type="arabicPeriod" startAt="5"/>
            </a:pPr>
            <a:r>
              <a:rPr lang="en-US" sz="2400" b="1" dirty="0"/>
              <a:t>It shows </a:t>
            </a:r>
            <a:r>
              <a:rPr lang="en-US" sz="2400" b="1" dirty="0" smtClean="0"/>
              <a:t>professionalism:</a:t>
            </a:r>
          </a:p>
          <a:p>
            <a:pPr marL="0" indent="0">
              <a:buNone/>
            </a:pPr>
            <a:r>
              <a:rPr lang="en-US" sz="2400" dirty="0"/>
              <a:t>The presentation can actually make your business a great one. People tend to look for companies that are trustworthy and seem professional. Graphic design is a great way to convince people who are looking for signs of professionalism. This develops a perception in their minds about your company and they invest in </a:t>
            </a:r>
            <a:r>
              <a:rPr lang="en-US" sz="2400" dirty="0" smtClean="0"/>
              <a:t>it.</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7061106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514350" lvl="0" indent="-514350">
              <a:buFont typeface="+mj-lt"/>
              <a:buAutoNum type="arabicPeriod" startAt="5"/>
            </a:pPr>
            <a:r>
              <a:rPr lang="en-US" sz="2800" b="1" dirty="0">
                <a:solidFill>
                  <a:schemeClr val="tx1"/>
                </a:solidFill>
              </a:rPr>
              <a:t>It shows professionalism</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1803" t="35026"/>
          <a:stretch/>
        </p:blipFill>
        <p:spPr>
          <a:xfrm>
            <a:off x="333768" y="1676400"/>
            <a:ext cx="8340540" cy="4608226"/>
          </a:xfrm>
          <a:prstGeom prst="rect">
            <a:avLst/>
          </a:prstGeom>
        </p:spPr>
      </p:pic>
    </p:spTree>
    <p:extLst>
      <p:ext uri="{BB962C8B-B14F-4D97-AF65-F5344CB8AC3E}">
        <p14:creationId xmlns:p14="http://schemas.microsoft.com/office/powerpoint/2010/main" val="30014213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GB" sz="3200" b="1" dirty="0" smtClean="0">
                <a:solidFill>
                  <a:schemeClr val="tx1"/>
                </a:solidFill>
              </a:rPr>
              <a:t>Types of Graphic Design</a:t>
            </a:r>
            <a:endParaRPr lang="en-US" sz="3200" b="1" dirty="0">
              <a:solidFill>
                <a:schemeClr val="tx1"/>
              </a:solidFill>
            </a:endParaRPr>
          </a:p>
        </p:txBody>
      </p:sp>
      <p:sp>
        <p:nvSpPr>
          <p:cNvPr id="3" name="Content Placeholder 2"/>
          <p:cNvSpPr>
            <a:spLocks noGrp="1"/>
          </p:cNvSpPr>
          <p:nvPr>
            <p:ph sz="quarter" idx="1"/>
          </p:nvPr>
        </p:nvSpPr>
        <p:spPr>
          <a:solidFill>
            <a:schemeClr val="accent2">
              <a:lumMod val="60000"/>
              <a:lumOff val="40000"/>
            </a:schemeClr>
          </a:solidFill>
        </p:spPr>
        <p:txBody>
          <a:bodyPr>
            <a:normAutofit fontScale="92500"/>
          </a:bodyPr>
          <a:lstStyle/>
          <a:p>
            <a:pPr marL="457200" indent="-457200">
              <a:buFont typeface="+mj-lt"/>
              <a:buAutoNum type="arabicPeriod"/>
            </a:pPr>
            <a:r>
              <a:rPr lang="en-US" sz="2400" b="1" dirty="0"/>
              <a:t>Brand </a:t>
            </a:r>
            <a:r>
              <a:rPr lang="en-US" sz="2400" b="1" dirty="0" smtClean="0"/>
              <a:t>Identity Design</a:t>
            </a:r>
            <a:r>
              <a:rPr lang="en-US" sz="2400" b="1" dirty="0" smtClean="0"/>
              <a:t>:</a:t>
            </a:r>
          </a:p>
          <a:p>
            <a:pPr marL="0" indent="0" algn="just">
              <a:buNone/>
            </a:pPr>
            <a:r>
              <a:rPr lang="en-US" sz="2400" dirty="0"/>
              <a:t>Brand identity is like a human identification document. As an individual, you have a photo, home address, phone number, fingerprints, and more that set you apart from other people</a:t>
            </a:r>
            <a:r>
              <a:rPr lang="en-US" sz="2400" dirty="0" smtClean="0"/>
              <a:t>. </a:t>
            </a:r>
            <a:r>
              <a:rPr lang="en-US" sz="2400" b="1" dirty="0"/>
              <a:t>In a similar manner, a company needs to have a unique set of visual elements or graphic representations to set itself apart from the rest of the crowd.</a:t>
            </a:r>
            <a:endParaRPr lang="en-US" sz="2400" b="1" dirty="0" smtClean="0"/>
          </a:p>
          <a:p>
            <a:pPr marL="0" indent="0" algn="just">
              <a:buNone/>
            </a:pPr>
            <a:endParaRPr lang="en-US" sz="2400" dirty="0"/>
          </a:p>
          <a:p>
            <a:pPr marL="0" indent="0" algn="just">
              <a:buNone/>
            </a:pPr>
            <a:r>
              <a:rPr lang="en-US" sz="2400" dirty="0" smtClean="0"/>
              <a:t>This </a:t>
            </a:r>
            <a:r>
              <a:rPr lang="en-US" sz="2400" dirty="0"/>
              <a:t>involves designing a logo, typography, color schemes, and visual elements that reflect a brand’s personality. The goal is to create a coherent and appealing brand identity that will resonate with the target audience.</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0319511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514350" indent="-514350">
              <a:buFont typeface="+mj-lt"/>
              <a:buAutoNum type="arabicPeriod"/>
            </a:pPr>
            <a:r>
              <a:rPr lang="en-US" sz="3200" b="1" dirty="0">
                <a:solidFill>
                  <a:schemeClr val="tx1"/>
                </a:solidFill>
              </a:rPr>
              <a:t>Brand </a:t>
            </a:r>
            <a:r>
              <a:rPr lang="en-US" sz="3200" b="1" dirty="0" smtClean="0">
                <a:solidFill>
                  <a:schemeClr val="tx1"/>
                </a:solidFill>
              </a:rPr>
              <a:t>design</a:t>
            </a:r>
            <a:endParaRPr lang="en-US" sz="3200" b="1" dirty="0">
              <a:solidFill>
                <a:schemeClr val="tx1"/>
              </a:solidFill>
            </a:endParaRPr>
          </a:p>
        </p:txBody>
      </p:sp>
      <p:sp>
        <p:nvSpPr>
          <p:cNvPr id="3" name="Content Placeholder 2"/>
          <p:cNvSpPr>
            <a:spLocks noGrp="1"/>
          </p:cNvSpPr>
          <p:nvPr>
            <p:ph sz="quarter" idx="1"/>
          </p:nvPr>
        </p:nvSpPr>
        <p:spPr>
          <a:solidFill>
            <a:schemeClr val="accent2">
              <a:lumMod val="60000"/>
              <a:lumOff val="40000"/>
            </a:schemeClr>
          </a:solidFill>
        </p:spPr>
        <p:txBody>
          <a:bodyPr>
            <a:normAutofit/>
          </a:bodyPr>
          <a:lstStyle/>
          <a:p>
            <a:r>
              <a:rPr lang="en-US" sz="2400" dirty="0"/>
              <a:t>D</a:t>
            </a:r>
            <a:r>
              <a:rPr lang="en-US" sz="2400" dirty="0" smtClean="0"/>
              <a:t>esigning </a:t>
            </a:r>
            <a:r>
              <a:rPr lang="en-US" sz="2400" dirty="0"/>
              <a:t>logos and setting clear guidelines for how they’re to be </a:t>
            </a:r>
            <a:r>
              <a:rPr lang="en-US" sz="2400" dirty="0" smtClean="0"/>
              <a:t>used.</a:t>
            </a:r>
            <a:endParaRPr lang="en-US" sz="2400" dirty="0"/>
          </a:p>
          <a:p>
            <a:r>
              <a:rPr lang="en-US" sz="2400" dirty="0"/>
              <a:t>D</a:t>
            </a:r>
            <a:r>
              <a:rPr lang="en-US" sz="2400" dirty="0" smtClean="0"/>
              <a:t>esigning </a:t>
            </a:r>
            <a:r>
              <a:rPr lang="en-US" sz="2400" dirty="0"/>
              <a:t>letterhead, icons, and various illustrations</a:t>
            </a:r>
          </a:p>
          <a:p>
            <a:r>
              <a:rPr lang="en-US" sz="2400" dirty="0"/>
              <a:t>S</a:t>
            </a:r>
            <a:r>
              <a:rPr lang="en-US" sz="2400" dirty="0" smtClean="0"/>
              <a:t>electing </a:t>
            </a:r>
            <a:r>
              <a:rPr lang="en-US" sz="2400" dirty="0"/>
              <a:t>brand </a:t>
            </a:r>
            <a:r>
              <a:rPr lang="en-US" sz="2400" dirty="0" smtClean="0"/>
              <a:t>colors.</a:t>
            </a:r>
          </a:p>
          <a:p>
            <a:r>
              <a:rPr lang="en-US" sz="2400" dirty="0"/>
              <a:t>C</a:t>
            </a:r>
            <a:r>
              <a:rPr lang="en-US" sz="2400" dirty="0" smtClean="0"/>
              <a:t>reating </a:t>
            </a:r>
            <a:r>
              <a:rPr lang="en-US" sz="2400" dirty="0"/>
              <a:t>or selecting fonts and typography guidelines</a:t>
            </a:r>
          </a:p>
          <a:p>
            <a:r>
              <a:rPr lang="en-US" sz="2400" dirty="0"/>
              <a:t>C</a:t>
            </a:r>
            <a:r>
              <a:rPr lang="en-US" sz="2400" dirty="0" smtClean="0"/>
              <a:t>reating </a:t>
            </a:r>
            <a:r>
              <a:rPr lang="en-US" sz="2400" dirty="0"/>
              <a:t>templates that follow the brand guidelines and can be used by marketing, growth, and other teams</a:t>
            </a:r>
          </a:p>
          <a:p>
            <a:r>
              <a:rPr lang="en-US" sz="2400" dirty="0"/>
              <a:t>P</a:t>
            </a:r>
            <a:r>
              <a:rPr lang="en-US" sz="2400" dirty="0" smtClean="0"/>
              <a:t>ackaging </a:t>
            </a:r>
            <a:r>
              <a:rPr lang="en-US" sz="2400" dirty="0"/>
              <a:t>design and graphics for product design</a:t>
            </a:r>
          </a:p>
        </p:txBody>
      </p:sp>
    </p:spTree>
    <p:extLst>
      <p:ext uri="{BB962C8B-B14F-4D97-AF65-F5344CB8AC3E}">
        <p14:creationId xmlns:p14="http://schemas.microsoft.com/office/powerpoint/2010/main" val="39490207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514350" indent="-514350">
              <a:buFont typeface="+mj-lt"/>
              <a:buAutoNum type="arabicPeriod"/>
            </a:pPr>
            <a:r>
              <a:rPr lang="en-US" sz="3200" b="1" dirty="0">
                <a:solidFill>
                  <a:schemeClr val="tx1"/>
                </a:solidFill>
              </a:rPr>
              <a:t>Brand </a:t>
            </a:r>
            <a:r>
              <a:rPr lang="en-US" sz="3200" b="1" dirty="0" smtClean="0">
                <a:solidFill>
                  <a:schemeClr val="tx1"/>
                </a:solidFill>
              </a:rPr>
              <a:t>design</a:t>
            </a:r>
            <a:endParaRPr lang="en-US" sz="3200" b="1" dirty="0">
              <a:solidFill>
                <a:schemeClr val="tx1"/>
              </a:solidFill>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5246" b="3005"/>
          <a:stretch/>
        </p:blipFill>
        <p:spPr>
          <a:xfrm>
            <a:off x="228600" y="1485307"/>
            <a:ext cx="8664315" cy="4839293"/>
          </a:xfrm>
          <a:prstGeom prst="rect">
            <a:avLst/>
          </a:prstGeom>
        </p:spPr>
      </p:pic>
    </p:spTree>
    <p:extLst>
      <p:ext uri="{BB962C8B-B14F-4D97-AF65-F5344CB8AC3E}">
        <p14:creationId xmlns:p14="http://schemas.microsoft.com/office/powerpoint/2010/main" val="4710433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GB" sz="3200" b="1" dirty="0" smtClean="0">
                <a:solidFill>
                  <a:schemeClr val="tx1"/>
                </a:solidFill>
              </a:rPr>
              <a:t>Types of Graphic Design</a:t>
            </a:r>
            <a:endParaRPr lang="en-US" sz="3200" b="1" dirty="0">
              <a:solidFill>
                <a:schemeClr val="tx1"/>
              </a:solidFill>
            </a:endParaRPr>
          </a:p>
        </p:txBody>
      </p:sp>
      <p:sp>
        <p:nvSpPr>
          <p:cNvPr id="3" name="Content Placeholder 2"/>
          <p:cNvSpPr>
            <a:spLocks noGrp="1"/>
          </p:cNvSpPr>
          <p:nvPr>
            <p:ph sz="quarter" idx="1"/>
          </p:nvPr>
        </p:nvSpPr>
        <p:spPr>
          <a:solidFill>
            <a:schemeClr val="accent2">
              <a:lumMod val="60000"/>
              <a:lumOff val="40000"/>
            </a:schemeClr>
          </a:solidFill>
        </p:spPr>
        <p:txBody>
          <a:bodyPr>
            <a:normAutofit/>
          </a:bodyPr>
          <a:lstStyle/>
          <a:p>
            <a:pPr marL="457200" indent="-457200">
              <a:buFont typeface="+mj-lt"/>
              <a:buAutoNum type="arabicPeriod" startAt="2"/>
            </a:pPr>
            <a:r>
              <a:rPr lang="en-US" sz="2400" b="1" dirty="0" smtClean="0"/>
              <a:t>Marketing/Promotion design:</a:t>
            </a:r>
          </a:p>
          <a:p>
            <a:pPr marL="0" indent="0">
              <a:buNone/>
            </a:pPr>
            <a:r>
              <a:rPr lang="en-US" sz="2400" dirty="0"/>
              <a:t>Marketing design is graphic design for marketing initiatives. </a:t>
            </a:r>
            <a:r>
              <a:rPr lang="en-US" sz="2400" dirty="0"/>
              <a:t>This type of design is used to create various promotional materials like brochures, flyers, posters, banners, social media ads, and more. The goal is to attract, engage, and persuade the target audience. All while staying true to the brand guidelines and visual </a:t>
            </a:r>
            <a:r>
              <a:rPr lang="en-US" sz="2400" dirty="0" smtClean="0"/>
              <a:t>identity.</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8752532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514350" indent="-514350">
              <a:buFont typeface="+mj-lt"/>
              <a:buAutoNum type="arabicPeriod" startAt="2"/>
            </a:pPr>
            <a:r>
              <a:rPr lang="en-US" sz="3200" b="1" dirty="0" smtClean="0">
                <a:solidFill>
                  <a:schemeClr val="tx1"/>
                </a:solidFill>
              </a:rPr>
              <a:t>Marketing/Promotion </a:t>
            </a:r>
            <a:r>
              <a:rPr lang="en-US" sz="3200" b="1" dirty="0">
                <a:solidFill>
                  <a:schemeClr val="tx1"/>
                </a:solidFill>
              </a:rPr>
              <a:t>design</a:t>
            </a:r>
          </a:p>
        </p:txBody>
      </p:sp>
      <p:sp>
        <p:nvSpPr>
          <p:cNvPr id="3" name="Content Placeholder 2"/>
          <p:cNvSpPr>
            <a:spLocks noGrp="1"/>
          </p:cNvSpPr>
          <p:nvPr>
            <p:ph sz="quarter" idx="1"/>
          </p:nvPr>
        </p:nvSpPr>
        <p:spPr>
          <a:solidFill>
            <a:schemeClr val="accent2">
              <a:lumMod val="60000"/>
              <a:lumOff val="40000"/>
            </a:schemeClr>
          </a:solidFill>
        </p:spPr>
        <p:txBody>
          <a:bodyPr>
            <a:normAutofit/>
          </a:bodyPr>
          <a:lstStyle/>
          <a:p>
            <a:pPr fontAlgn="base"/>
            <a:r>
              <a:rPr lang="en-US" sz="2400" dirty="0"/>
              <a:t>Create social media posts</a:t>
            </a:r>
          </a:p>
          <a:p>
            <a:pPr fontAlgn="base"/>
            <a:r>
              <a:rPr lang="en-US" sz="2400" dirty="0"/>
              <a:t>Design ads for social media and web</a:t>
            </a:r>
          </a:p>
          <a:p>
            <a:pPr fontAlgn="base"/>
            <a:r>
              <a:rPr lang="en-US" sz="2400" dirty="0"/>
              <a:t>Conceptualize </a:t>
            </a:r>
            <a:r>
              <a:rPr lang="en-US" sz="2400" dirty="0" err="1"/>
              <a:t>infographics</a:t>
            </a:r>
            <a:endParaRPr lang="en-US" sz="2400" dirty="0"/>
          </a:p>
          <a:p>
            <a:pPr fontAlgn="base"/>
            <a:r>
              <a:rPr lang="en-US" sz="2400" dirty="0"/>
              <a:t>Design on-brand headers, illustrations, and newsletters</a:t>
            </a:r>
          </a:p>
          <a:p>
            <a:pPr fontAlgn="base"/>
            <a:r>
              <a:rPr lang="en-US" sz="2400" dirty="0"/>
              <a:t>Create flyers, posters, brochures, and business cards</a:t>
            </a:r>
          </a:p>
        </p:txBody>
      </p:sp>
    </p:spTree>
    <p:extLst>
      <p:ext uri="{BB962C8B-B14F-4D97-AF65-F5344CB8AC3E}">
        <p14:creationId xmlns:p14="http://schemas.microsoft.com/office/powerpoint/2010/main" val="13303883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514350" indent="-514350">
              <a:buFont typeface="+mj-lt"/>
              <a:buAutoNum type="arabicPeriod" startAt="2"/>
            </a:pPr>
            <a:r>
              <a:rPr lang="en-US" sz="3200" b="1" dirty="0" smtClean="0">
                <a:solidFill>
                  <a:schemeClr val="tx1"/>
                </a:solidFill>
              </a:rPr>
              <a:t>Marketing/Promotion </a:t>
            </a:r>
            <a:r>
              <a:rPr lang="en-US" sz="3200" b="1" dirty="0">
                <a:solidFill>
                  <a:schemeClr val="tx1"/>
                </a:solidFill>
              </a:rPr>
              <a:t>design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090" y="1600200"/>
            <a:ext cx="7730850" cy="4665689"/>
          </a:xfrm>
          <a:prstGeom prst="rect">
            <a:avLst/>
          </a:prstGeom>
        </p:spPr>
      </p:pic>
    </p:spTree>
    <p:extLst>
      <p:ext uri="{BB962C8B-B14F-4D97-AF65-F5344CB8AC3E}">
        <p14:creationId xmlns:p14="http://schemas.microsoft.com/office/powerpoint/2010/main" val="7314963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GB" sz="3200" b="1" dirty="0" smtClean="0">
                <a:solidFill>
                  <a:schemeClr val="tx1"/>
                </a:solidFill>
              </a:rPr>
              <a:t>Types of Graphic Design</a:t>
            </a:r>
            <a:endParaRPr lang="en-US" sz="3200" b="1" dirty="0">
              <a:solidFill>
                <a:schemeClr val="tx1"/>
              </a:solidFill>
            </a:endParaRPr>
          </a:p>
        </p:txBody>
      </p:sp>
      <p:sp>
        <p:nvSpPr>
          <p:cNvPr id="3" name="Content Placeholder 2"/>
          <p:cNvSpPr>
            <a:spLocks noGrp="1"/>
          </p:cNvSpPr>
          <p:nvPr>
            <p:ph sz="quarter" idx="1"/>
          </p:nvPr>
        </p:nvSpPr>
        <p:spPr>
          <a:solidFill>
            <a:schemeClr val="accent2">
              <a:lumMod val="60000"/>
              <a:lumOff val="40000"/>
            </a:schemeClr>
          </a:solidFill>
        </p:spPr>
        <p:txBody>
          <a:bodyPr>
            <a:normAutofit/>
          </a:bodyPr>
          <a:lstStyle/>
          <a:p>
            <a:pPr marL="457200" indent="-457200">
              <a:buFont typeface="+mj-lt"/>
              <a:buAutoNum type="arabicPeriod" startAt="3"/>
            </a:pPr>
            <a:r>
              <a:rPr lang="en-US" sz="2400" b="1" dirty="0" smtClean="0"/>
              <a:t>Web/User Interface design:</a:t>
            </a:r>
          </a:p>
          <a:p>
            <a:pPr marL="0" indent="0">
              <a:buNone/>
            </a:pPr>
            <a:r>
              <a:rPr lang="en-US" sz="2400" dirty="0"/>
              <a:t>Designing a great website is a multidisciplinary undertaking because websites are interactive, rather than fixed assets like a brochure or a magazine. </a:t>
            </a:r>
            <a:r>
              <a:rPr lang="en-US" sz="2400" dirty="0"/>
              <a:t>T</a:t>
            </a:r>
            <a:r>
              <a:rPr lang="en-US" sz="2400" dirty="0" smtClean="0"/>
              <a:t>his </a:t>
            </a:r>
            <a:r>
              <a:rPr lang="en-US" sz="2400" dirty="0"/>
              <a:t>involves creating user-friendly and visually appealing interfaces for websites, mobile apps, and other digital platforms. Good UI design enhances user experience and usability.</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2848330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GB" sz="4000" b="1" dirty="0">
                <a:solidFill>
                  <a:schemeClr val="tx1"/>
                </a:solidFill>
              </a:rPr>
              <a:t>Meaning of Graphic </a:t>
            </a:r>
            <a:r>
              <a:rPr lang="en-GB" sz="4000" b="1" dirty="0" smtClean="0">
                <a:solidFill>
                  <a:schemeClr val="tx1"/>
                </a:solidFill>
              </a:rPr>
              <a:t>Design</a:t>
            </a:r>
            <a:endParaRPr lang="en-US" sz="4000" b="1" dirty="0">
              <a:solidFill>
                <a:schemeClr val="tx1"/>
              </a:solidFill>
            </a:endParaRPr>
          </a:p>
        </p:txBody>
      </p:sp>
      <p:sp>
        <p:nvSpPr>
          <p:cNvPr id="3" name="Content Placeholder 2"/>
          <p:cNvSpPr>
            <a:spLocks noGrp="1"/>
          </p:cNvSpPr>
          <p:nvPr>
            <p:ph sz="quarter" idx="1"/>
          </p:nvPr>
        </p:nvSpPr>
        <p:spPr>
          <a:solidFill>
            <a:schemeClr val="accent2">
              <a:lumMod val="60000"/>
              <a:lumOff val="40000"/>
            </a:schemeClr>
          </a:solidFill>
        </p:spPr>
        <p:txBody>
          <a:bodyPr>
            <a:normAutofit/>
          </a:bodyPr>
          <a:lstStyle/>
          <a:p>
            <a:r>
              <a:rPr lang="en-US" sz="2400" dirty="0" smtClean="0">
                <a:latin typeface="Times New Roman" pitchFamily="18" charset="0"/>
                <a:cs typeface="Times New Roman" pitchFamily="18" charset="0"/>
              </a:rPr>
              <a:t>Graphic </a:t>
            </a:r>
            <a:r>
              <a:rPr lang="en-US" sz="2400" dirty="0">
                <a:latin typeface="Times New Roman" pitchFamily="18" charset="0"/>
                <a:cs typeface="Times New Roman" pitchFamily="18" charset="0"/>
              </a:rPr>
              <a:t>design is a craft where professionals create visual content to </a:t>
            </a:r>
            <a:r>
              <a:rPr lang="en-US" sz="2400" dirty="0" smtClean="0">
                <a:latin typeface="Times New Roman" pitchFamily="18" charset="0"/>
                <a:cs typeface="Times New Roman" pitchFamily="18" charset="0"/>
              </a:rPr>
              <a:t>communicate messages</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Graphic design is not just about making things pretty, it is about using design principles to </a:t>
            </a:r>
            <a:r>
              <a:rPr lang="en-US" sz="2400" dirty="0" smtClean="0">
                <a:latin typeface="Times New Roman" pitchFamily="18" charset="0"/>
                <a:cs typeface="Times New Roman" pitchFamily="18" charset="0"/>
              </a:rPr>
              <a:t>communicate a </a:t>
            </a:r>
            <a:r>
              <a:rPr lang="en-US" sz="2400" dirty="0">
                <a:latin typeface="Times New Roman" pitchFamily="18" charset="0"/>
                <a:cs typeface="Times New Roman" pitchFamily="18" charset="0"/>
              </a:rPr>
              <a:t>message clearly</a:t>
            </a:r>
            <a:r>
              <a:rPr lang="en-US" sz="2400" dirty="0" smtClean="0">
                <a:latin typeface="Times New Roman" pitchFamily="18" charset="0"/>
                <a:cs typeface="Times New Roman" pitchFamily="18" charset="0"/>
              </a:rPr>
              <a:t>.</a:t>
            </a:r>
            <a:endParaRPr lang="en-US" sz="2400" dirty="0" smtClean="0">
              <a:latin typeface="Times New Roman" pitchFamily="18" charset="0"/>
              <a:cs typeface="Times New Roman" pitchFamily="18" charset="0"/>
            </a:endParaRPr>
          </a:p>
          <a:p>
            <a:r>
              <a:rPr lang="en-US" sz="2400" dirty="0">
                <a:latin typeface="Times New Roman" pitchFamily="18" charset="0"/>
                <a:cs typeface="Times New Roman" pitchFamily="18" charset="0"/>
              </a:rPr>
              <a:t>Graphic design is </a:t>
            </a: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art and practice of planning and projecting ideas and experiences with visual and textual </a:t>
            </a:r>
            <a:r>
              <a:rPr lang="en-US" sz="2400" dirty="0" smtClean="0">
                <a:latin typeface="Times New Roman" pitchFamily="18" charset="0"/>
                <a:cs typeface="Times New Roman" pitchFamily="18" charset="0"/>
              </a:rPr>
              <a:t>content</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We’re all visual creatures and graphic design is the result of that! All of its principles and elements are created to best appeal to our eyes.</a:t>
            </a:r>
            <a:endParaRPr lang="en-US" sz="2400" dirty="0" smtClean="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1758823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514350" indent="-514350">
              <a:buFont typeface="+mj-lt"/>
              <a:buAutoNum type="arabicPeriod" startAt="3"/>
            </a:pPr>
            <a:r>
              <a:rPr lang="en-US" sz="3200" b="1" dirty="0">
                <a:solidFill>
                  <a:schemeClr val="tx1"/>
                </a:solidFill>
              </a:rPr>
              <a:t>Web/User Interface design</a:t>
            </a:r>
          </a:p>
        </p:txBody>
      </p:sp>
      <p:sp>
        <p:nvSpPr>
          <p:cNvPr id="3" name="Content Placeholder 2"/>
          <p:cNvSpPr>
            <a:spLocks noGrp="1"/>
          </p:cNvSpPr>
          <p:nvPr>
            <p:ph sz="quarter" idx="1"/>
          </p:nvPr>
        </p:nvSpPr>
        <p:spPr>
          <a:solidFill>
            <a:schemeClr val="accent2">
              <a:lumMod val="60000"/>
              <a:lumOff val="40000"/>
            </a:schemeClr>
          </a:solidFill>
        </p:spPr>
        <p:txBody>
          <a:bodyPr>
            <a:normAutofit/>
          </a:bodyPr>
          <a:lstStyle/>
          <a:p>
            <a:r>
              <a:rPr lang="en-US" sz="2400" dirty="0"/>
              <a:t>Create a wireframe and UI design for the website</a:t>
            </a:r>
          </a:p>
          <a:p>
            <a:r>
              <a:rPr lang="en-US" sz="2400" dirty="0"/>
              <a:t>Design and handpick elements like logos, colors, and fonts </a:t>
            </a:r>
          </a:p>
          <a:p>
            <a:r>
              <a:rPr lang="en-US" sz="2400" dirty="0"/>
              <a:t>Construct appealing and user-friendly websites.</a:t>
            </a:r>
          </a:p>
          <a:p>
            <a:r>
              <a:rPr lang="en-US" sz="2400" dirty="0"/>
              <a:t>Create and place buttons, calls to action, scrolling animations, and videos</a:t>
            </a:r>
          </a:p>
          <a:p>
            <a:r>
              <a:rPr lang="en-US" sz="2400" dirty="0"/>
              <a:t>Optimize website elements for all screen types</a:t>
            </a:r>
            <a:endParaRPr lang="en-US" sz="2400" dirty="0"/>
          </a:p>
        </p:txBody>
      </p:sp>
    </p:spTree>
    <p:extLst>
      <p:ext uri="{BB962C8B-B14F-4D97-AF65-F5344CB8AC3E}">
        <p14:creationId xmlns:p14="http://schemas.microsoft.com/office/powerpoint/2010/main" val="8166492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514350" indent="-514350">
              <a:buFont typeface="+mj-lt"/>
              <a:buAutoNum type="arabicPeriod" startAt="3"/>
            </a:pPr>
            <a:r>
              <a:rPr lang="en-US" sz="3200" b="1" dirty="0">
                <a:solidFill>
                  <a:schemeClr val="tx1"/>
                </a:solidFill>
              </a:rPr>
              <a:t>Web/User Interface design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600200"/>
            <a:ext cx="7543324" cy="4724400"/>
          </a:xfrm>
          <a:prstGeom prst="rect">
            <a:avLst/>
          </a:prstGeom>
        </p:spPr>
      </p:pic>
    </p:spTree>
    <p:extLst>
      <p:ext uri="{BB962C8B-B14F-4D97-AF65-F5344CB8AC3E}">
        <p14:creationId xmlns:p14="http://schemas.microsoft.com/office/powerpoint/2010/main" val="23578159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514350" indent="-514350">
              <a:buFont typeface="+mj-lt"/>
              <a:buAutoNum type="arabicPeriod" startAt="3"/>
            </a:pPr>
            <a:r>
              <a:rPr lang="en-US" sz="3200" b="1" dirty="0">
                <a:solidFill>
                  <a:schemeClr val="tx1"/>
                </a:solidFill>
              </a:rPr>
              <a:t>Web/User Interface design</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3934" r="17869"/>
          <a:stretch/>
        </p:blipFill>
        <p:spPr>
          <a:xfrm>
            <a:off x="359764" y="1796414"/>
            <a:ext cx="8414336" cy="3842385"/>
          </a:xfrm>
          <a:prstGeom prst="rect">
            <a:avLst/>
          </a:prstGeom>
        </p:spPr>
      </p:pic>
    </p:spTree>
    <p:extLst>
      <p:ext uri="{BB962C8B-B14F-4D97-AF65-F5344CB8AC3E}">
        <p14:creationId xmlns:p14="http://schemas.microsoft.com/office/powerpoint/2010/main" val="24028792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GB" sz="3200" b="1" dirty="0" smtClean="0">
                <a:solidFill>
                  <a:schemeClr val="tx1"/>
                </a:solidFill>
              </a:rPr>
              <a:t>Types of Graphic Design</a:t>
            </a:r>
            <a:endParaRPr lang="en-US" sz="3200" b="1" dirty="0">
              <a:solidFill>
                <a:schemeClr val="tx1"/>
              </a:solidFill>
            </a:endParaRPr>
          </a:p>
        </p:txBody>
      </p:sp>
      <p:sp>
        <p:nvSpPr>
          <p:cNvPr id="3" name="Content Placeholder 2"/>
          <p:cNvSpPr>
            <a:spLocks noGrp="1"/>
          </p:cNvSpPr>
          <p:nvPr>
            <p:ph sz="quarter" idx="1"/>
          </p:nvPr>
        </p:nvSpPr>
        <p:spPr>
          <a:solidFill>
            <a:schemeClr val="accent2">
              <a:lumMod val="60000"/>
              <a:lumOff val="40000"/>
            </a:schemeClr>
          </a:solidFill>
        </p:spPr>
        <p:txBody>
          <a:bodyPr>
            <a:normAutofit/>
          </a:bodyPr>
          <a:lstStyle/>
          <a:p>
            <a:pPr marL="457200" indent="-457200">
              <a:buFont typeface="+mj-lt"/>
              <a:buAutoNum type="arabicPeriod" startAt="4"/>
            </a:pPr>
            <a:r>
              <a:rPr lang="en-US" sz="2400" b="1" dirty="0"/>
              <a:t>Illustration </a:t>
            </a:r>
            <a:r>
              <a:rPr lang="en-US" sz="2400" b="1" dirty="0" smtClean="0"/>
              <a:t>design:</a:t>
            </a:r>
          </a:p>
          <a:p>
            <a:pPr marL="0" indent="0">
              <a:buNone/>
            </a:pPr>
            <a:r>
              <a:rPr lang="en-US" sz="2400" dirty="0"/>
              <a:t>Illustration is the artsy and creative side of graphics design. It’s what an art major or someone who loves drawing might consider. It involves creating original, bespoke artwork for various mediums. These can range from book covers and product labels to t-shirt design ideas and social media ads.</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7454939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514350" indent="-514350">
              <a:buFont typeface="+mj-lt"/>
              <a:buAutoNum type="arabicPeriod" startAt="4"/>
            </a:pPr>
            <a:r>
              <a:rPr lang="en-US" sz="3200" b="1" dirty="0">
                <a:solidFill>
                  <a:schemeClr val="tx1"/>
                </a:solidFill>
              </a:rPr>
              <a:t>Illustration design</a:t>
            </a:r>
          </a:p>
        </p:txBody>
      </p:sp>
      <p:sp>
        <p:nvSpPr>
          <p:cNvPr id="3" name="Content Placeholder 2"/>
          <p:cNvSpPr>
            <a:spLocks noGrp="1"/>
          </p:cNvSpPr>
          <p:nvPr>
            <p:ph sz="quarter" idx="1"/>
          </p:nvPr>
        </p:nvSpPr>
        <p:spPr>
          <a:solidFill>
            <a:schemeClr val="accent2">
              <a:lumMod val="60000"/>
              <a:lumOff val="40000"/>
            </a:schemeClr>
          </a:solidFill>
        </p:spPr>
        <p:txBody>
          <a:bodyPr>
            <a:normAutofit/>
          </a:bodyPr>
          <a:lstStyle/>
          <a:p>
            <a:r>
              <a:rPr lang="en-US" sz="2400" dirty="0"/>
              <a:t>children’s books</a:t>
            </a:r>
          </a:p>
          <a:p>
            <a:r>
              <a:rPr lang="en-US" sz="2400" dirty="0"/>
              <a:t>t-shirts and other </a:t>
            </a:r>
            <a:r>
              <a:rPr lang="en-US" sz="2400" dirty="0" err="1"/>
              <a:t>wearables</a:t>
            </a:r>
            <a:endParaRPr lang="en-US" sz="2400" dirty="0"/>
          </a:p>
          <a:p>
            <a:r>
              <a:rPr lang="en-US" sz="2400" dirty="0"/>
              <a:t>cards and </a:t>
            </a:r>
            <a:r>
              <a:rPr lang="en-US" sz="2400" dirty="0" smtClean="0"/>
              <a:t>stationary</a:t>
            </a:r>
          </a:p>
          <a:p>
            <a:r>
              <a:rPr lang="en-US" sz="2400" dirty="0" smtClean="0"/>
              <a:t>social </a:t>
            </a:r>
            <a:r>
              <a:rPr lang="en-US" sz="2400" dirty="0"/>
              <a:t>media </a:t>
            </a:r>
          </a:p>
          <a:p>
            <a:r>
              <a:rPr lang="en-US" sz="2400" dirty="0"/>
              <a:t>video and interactive media</a:t>
            </a:r>
          </a:p>
          <a:p>
            <a:r>
              <a:rPr lang="en-US" sz="2400" dirty="0"/>
              <a:t>marketing campaigns</a:t>
            </a:r>
          </a:p>
        </p:txBody>
      </p:sp>
    </p:spTree>
    <p:extLst>
      <p:ext uri="{BB962C8B-B14F-4D97-AF65-F5344CB8AC3E}">
        <p14:creationId xmlns:p14="http://schemas.microsoft.com/office/powerpoint/2010/main" val="6106510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514350" indent="-514350">
              <a:buFont typeface="+mj-lt"/>
              <a:buAutoNum type="arabicPeriod" startAt="4"/>
            </a:pPr>
            <a:r>
              <a:rPr lang="en-US" sz="3200" b="1" dirty="0">
                <a:solidFill>
                  <a:schemeClr val="tx1"/>
                </a:solidFill>
              </a:rPr>
              <a:t>Illustration design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2907" y="1656886"/>
            <a:ext cx="6555693" cy="4743914"/>
          </a:xfrm>
          <a:prstGeom prst="rect">
            <a:avLst/>
          </a:prstGeom>
        </p:spPr>
      </p:pic>
    </p:spTree>
    <p:extLst>
      <p:ext uri="{BB962C8B-B14F-4D97-AF65-F5344CB8AC3E}">
        <p14:creationId xmlns:p14="http://schemas.microsoft.com/office/powerpoint/2010/main" val="27221351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514350" indent="-514350">
              <a:buFont typeface="+mj-lt"/>
              <a:buAutoNum type="arabicPeriod" startAt="4"/>
            </a:pPr>
            <a:r>
              <a:rPr lang="en-US" sz="3200" b="1" dirty="0">
                <a:solidFill>
                  <a:schemeClr val="tx1"/>
                </a:solidFill>
              </a:rPr>
              <a:t>Illustration design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9546" y="1662269"/>
            <a:ext cx="6967654" cy="4586131"/>
          </a:xfrm>
          <a:prstGeom prst="rect">
            <a:avLst/>
          </a:prstGeom>
        </p:spPr>
      </p:pic>
    </p:spTree>
    <p:extLst>
      <p:ext uri="{BB962C8B-B14F-4D97-AF65-F5344CB8AC3E}">
        <p14:creationId xmlns:p14="http://schemas.microsoft.com/office/powerpoint/2010/main" val="34656506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GB" sz="3200" b="1" dirty="0" smtClean="0">
                <a:solidFill>
                  <a:schemeClr val="tx1"/>
                </a:solidFill>
              </a:rPr>
              <a:t>Types of Graphic Design</a:t>
            </a:r>
            <a:endParaRPr lang="en-US" sz="3200" b="1" dirty="0">
              <a:solidFill>
                <a:schemeClr val="tx1"/>
              </a:solidFill>
            </a:endParaRPr>
          </a:p>
        </p:txBody>
      </p:sp>
      <p:sp>
        <p:nvSpPr>
          <p:cNvPr id="3" name="Content Placeholder 2"/>
          <p:cNvSpPr>
            <a:spLocks noGrp="1"/>
          </p:cNvSpPr>
          <p:nvPr>
            <p:ph sz="quarter" idx="1"/>
          </p:nvPr>
        </p:nvSpPr>
        <p:spPr>
          <a:solidFill>
            <a:schemeClr val="accent2">
              <a:lumMod val="60000"/>
              <a:lumOff val="40000"/>
            </a:schemeClr>
          </a:solidFill>
        </p:spPr>
        <p:txBody>
          <a:bodyPr>
            <a:normAutofit/>
          </a:bodyPr>
          <a:lstStyle/>
          <a:p>
            <a:pPr marL="457200" indent="-457200">
              <a:buFont typeface="+mj-lt"/>
              <a:buAutoNum type="arabicPeriod" startAt="5"/>
            </a:pPr>
            <a:r>
              <a:rPr lang="en-US" sz="2400" b="1" dirty="0" smtClean="0"/>
              <a:t>Packaging Graphic </a:t>
            </a:r>
            <a:r>
              <a:rPr lang="en-US" sz="2400" b="1" dirty="0"/>
              <a:t>D</a:t>
            </a:r>
            <a:r>
              <a:rPr lang="en-US" sz="2400" b="1" dirty="0" smtClean="0"/>
              <a:t>esign</a:t>
            </a:r>
            <a:r>
              <a:rPr lang="en-US" sz="2400" b="1" dirty="0" smtClean="0"/>
              <a:t>:</a:t>
            </a:r>
          </a:p>
          <a:p>
            <a:pPr marL="0" indent="0">
              <a:buNone/>
            </a:pPr>
            <a:r>
              <a:rPr lang="en-US" sz="2400" dirty="0"/>
              <a:t>This involves creating attractive and informative packaging design for products. The design usually includes the company’s logo, product information, and other branding elements. The goal is to convey the brand personality and distinguish the brand packaging from other </a:t>
            </a:r>
            <a:r>
              <a:rPr lang="en-US" sz="2400" dirty="0" smtClean="0"/>
              <a:t>products.</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7252006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solidFill>
                  <a:schemeClr val="tx1"/>
                </a:solidFill>
              </a:rPr>
              <a:t>5.	Package design</a:t>
            </a:r>
            <a:endParaRPr lang="en-US" sz="3200" b="1" dirty="0">
              <a:solidFill>
                <a:schemeClr val="tx1"/>
              </a:solidFill>
            </a:endParaRPr>
          </a:p>
        </p:txBody>
      </p:sp>
      <p:sp>
        <p:nvSpPr>
          <p:cNvPr id="3" name="Content Placeholder 2"/>
          <p:cNvSpPr>
            <a:spLocks noGrp="1"/>
          </p:cNvSpPr>
          <p:nvPr>
            <p:ph sz="quarter" idx="1"/>
          </p:nvPr>
        </p:nvSpPr>
        <p:spPr>
          <a:solidFill>
            <a:schemeClr val="accent2">
              <a:lumMod val="60000"/>
              <a:lumOff val="40000"/>
            </a:schemeClr>
          </a:solidFill>
        </p:spPr>
        <p:txBody>
          <a:bodyPr>
            <a:normAutofit/>
          </a:bodyPr>
          <a:lstStyle/>
          <a:p>
            <a:pPr fontAlgn="base"/>
            <a:r>
              <a:rPr lang="en-US" sz="2400" dirty="0"/>
              <a:t>Create mockups to illustrate a 3D product from all sides</a:t>
            </a:r>
          </a:p>
          <a:p>
            <a:pPr fontAlgn="base"/>
            <a:r>
              <a:rPr lang="en-US" sz="2400" dirty="0"/>
              <a:t>Placement and configuration of logo, text, and design elements</a:t>
            </a:r>
          </a:p>
          <a:p>
            <a:pPr fontAlgn="base"/>
            <a:r>
              <a:rPr lang="en-US" sz="2400" dirty="0"/>
              <a:t>Working with the material, colors, and physical limitations of the product</a:t>
            </a:r>
          </a:p>
          <a:p>
            <a:pPr fontAlgn="base"/>
            <a:r>
              <a:rPr lang="en-US" sz="2400" dirty="0"/>
              <a:t>Make packaging on-brand, and distinguishable</a:t>
            </a:r>
          </a:p>
        </p:txBody>
      </p:sp>
    </p:spTree>
    <p:extLst>
      <p:ext uri="{BB962C8B-B14F-4D97-AF65-F5344CB8AC3E}">
        <p14:creationId xmlns:p14="http://schemas.microsoft.com/office/powerpoint/2010/main" val="14549416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514350" indent="-514350">
              <a:buFont typeface="+mj-lt"/>
              <a:buAutoNum type="arabicPeriod" startAt="5"/>
            </a:pPr>
            <a:r>
              <a:rPr lang="en-US" sz="3200" b="1" dirty="0">
                <a:solidFill>
                  <a:schemeClr val="tx1"/>
                </a:solidFill>
              </a:rPr>
              <a:t>Packaging design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014" y="1670925"/>
            <a:ext cx="7250586" cy="4729875"/>
          </a:xfrm>
          <a:prstGeom prst="rect">
            <a:avLst/>
          </a:prstGeom>
        </p:spPr>
      </p:pic>
    </p:spTree>
    <p:extLst>
      <p:ext uri="{BB962C8B-B14F-4D97-AF65-F5344CB8AC3E}">
        <p14:creationId xmlns:p14="http://schemas.microsoft.com/office/powerpoint/2010/main" val="38022055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GB" sz="4000" b="1" dirty="0">
                <a:solidFill>
                  <a:schemeClr val="tx1"/>
                </a:solidFill>
              </a:rPr>
              <a:t>Meaning of Graphic </a:t>
            </a:r>
            <a:r>
              <a:rPr lang="en-GB" sz="4000" b="1" dirty="0" smtClean="0">
                <a:solidFill>
                  <a:schemeClr val="tx1"/>
                </a:solidFill>
              </a:rPr>
              <a:t>Design</a:t>
            </a:r>
            <a:endParaRPr lang="en-US" sz="4000" b="1" dirty="0">
              <a:solidFill>
                <a:schemeClr val="tx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1" y="1564920"/>
            <a:ext cx="8847986" cy="5140680"/>
          </a:xfrm>
          <a:prstGeom prst="rect">
            <a:avLst/>
          </a:prstGeom>
        </p:spPr>
      </p:pic>
    </p:spTree>
    <p:extLst>
      <p:ext uri="{BB962C8B-B14F-4D97-AF65-F5344CB8AC3E}">
        <p14:creationId xmlns:p14="http://schemas.microsoft.com/office/powerpoint/2010/main" val="582752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514350" indent="-514350">
              <a:buFont typeface="+mj-lt"/>
              <a:buAutoNum type="arabicPeriod" startAt="5"/>
            </a:pPr>
            <a:r>
              <a:rPr lang="en-US" sz="3200" b="1" dirty="0">
                <a:solidFill>
                  <a:schemeClr val="tx1"/>
                </a:solidFill>
              </a:rPr>
              <a:t>Packaging design</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0492" t="8516" r="11639" b="15599"/>
          <a:stretch/>
        </p:blipFill>
        <p:spPr>
          <a:xfrm>
            <a:off x="457199" y="1676400"/>
            <a:ext cx="8260271" cy="4191000"/>
          </a:xfrm>
          <a:prstGeom prst="rect">
            <a:avLst/>
          </a:prstGeom>
        </p:spPr>
      </p:pic>
    </p:spTree>
    <p:extLst>
      <p:ext uri="{BB962C8B-B14F-4D97-AF65-F5344CB8AC3E}">
        <p14:creationId xmlns:p14="http://schemas.microsoft.com/office/powerpoint/2010/main" val="30843181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GB" sz="3200" b="1" dirty="0" smtClean="0">
                <a:solidFill>
                  <a:schemeClr val="tx1"/>
                </a:solidFill>
              </a:rPr>
              <a:t>Types of Graphic Design</a:t>
            </a:r>
            <a:endParaRPr lang="en-US" sz="3200" b="1" dirty="0">
              <a:solidFill>
                <a:schemeClr val="tx1"/>
              </a:solidFill>
            </a:endParaRPr>
          </a:p>
        </p:txBody>
      </p:sp>
      <p:sp>
        <p:nvSpPr>
          <p:cNvPr id="3" name="Content Placeholder 2"/>
          <p:cNvSpPr>
            <a:spLocks noGrp="1"/>
          </p:cNvSpPr>
          <p:nvPr>
            <p:ph sz="quarter" idx="1"/>
          </p:nvPr>
        </p:nvSpPr>
        <p:spPr>
          <a:solidFill>
            <a:schemeClr val="accent2">
              <a:lumMod val="60000"/>
              <a:lumOff val="40000"/>
            </a:schemeClr>
          </a:solidFill>
        </p:spPr>
        <p:txBody>
          <a:bodyPr>
            <a:normAutofit/>
          </a:bodyPr>
          <a:lstStyle/>
          <a:p>
            <a:pPr marL="457200" indent="-457200">
              <a:buFont typeface="+mj-lt"/>
              <a:buAutoNum type="arabicPeriod" startAt="6"/>
            </a:pPr>
            <a:r>
              <a:rPr lang="en-US" sz="2400" b="1" dirty="0"/>
              <a:t>Editorial </a:t>
            </a:r>
            <a:r>
              <a:rPr lang="en-US" sz="2400" b="1" dirty="0" smtClean="0"/>
              <a:t>design:</a:t>
            </a:r>
          </a:p>
          <a:p>
            <a:pPr marL="0" indent="0">
              <a:buNone/>
            </a:pPr>
            <a:r>
              <a:rPr lang="en-US" sz="2400" dirty="0" smtClean="0"/>
              <a:t>It is </a:t>
            </a:r>
            <a:r>
              <a:rPr lang="en-US" sz="2400" dirty="0"/>
              <a:t>a very important part of both print and digital editorial </a:t>
            </a:r>
            <a:r>
              <a:rPr lang="en-US" sz="2400" dirty="0" smtClean="0"/>
              <a:t>publications. </a:t>
            </a:r>
            <a:r>
              <a:rPr lang="en-US" sz="2400" dirty="0"/>
              <a:t>Editorial graphic design helps set the tone for a publication and can amplify the written </a:t>
            </a:r>
            <a:r>
              <a:rPr lang="en-US" sz="2400" dirty="0" smtClean="0"/>
              <a:t>word</a:t>
            </a:r>
            <a:r>
              <a:rPr lang="en-US" sz="2400" dirty="0" smtClean="0"/>
              <a:t>. </a:t>
            </a:r>
            <a:r>
              <a:rPr lang="en-US" sz="2400" dirty="0"/>
              <a:t>This involves designing the layout and visual design aesthetics of print materials like books, newspapers, magazines, and catalogs. The main goal is to enhance readability, engagement, and, of course, make an impression. </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2733479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514350" indent="-514350">
              <a:buFont typeface="+mj-lt"/>
              <a:buAutoNum type="arabicPeriod" startAt="6"/>
            </a:pPr>
            <a:r>
              <a:rPr lang="en-US" sz="3200" b="1" dirty="0">
                <a:solidFill>
                  <a:schemeClr val="tx1"/>
                </a:solidFill>
              </a:rPr>
              <a:t>Editorial design</a:t>
            </a:r>
          </a:p>
        </p:txBody>
      </p:sp>
      <p:sp>
        <p:nvSpPr>
          <p:cNvPr id="3" name="Content Placeholder 2"/>
          <p:cNvSpPr>
            <a:spLocks noGrp="1"/>
          </p:cNvSpPr>
          <p:nvPr>
            <p:ph sz="quarter" idx="1"/>
          </p:nvPr>
        </p:nvSpPr>
        <p:spPr>
          <a:solidFill>
            <a:schemeClr val="accent2">
              <a:lumMod val="60000"/>
              <a:lumOff val="40000"/>
            </a:schemeClr>
          </a:solidFill>
        </p:spPr>
        <p:txBody>
          <a:bodyPr>
            <a:normAutofit/>
          </a:bodyPr>
          <a:lstStyle/>
          <a:p>
            <a:r>
              <a:rPr lang="en-US" sz="2400" dirty="0"/>
              <a:t>books</a:t>
            </a:r>
          </a:p>
          <a:p>
            <a:r>
              <a:rPr lang="en-US" sz="2400" dirty="0"/>
              <a:t>magazines</a:t>
            </a:r>
          </a:p>
          <a:p>
            <a:r>
              <a:rPr lang="en-US" sz="2400" dirty="0"/>
              <a:t>newspapers</a:t>
            </a:r>
          </a:p>
          <a:p>
            <a:r>
              <a:rPr lang="en-US" sz="2400" dirty="0"/>
              <a:t>emails and digital </a:t>
            </a:r>
            <a:r>
              <a:rPr lang="en-US" sz="2400" dirty="0" smtClean="0"/>
              <a:t>publications</a:t>
            </a:r>
          </a:p>
          <a:p>
            <a:pPr fontAlgn="base"/>
            <a:r>
              <a:rPr lang="en-US" sz="2400" dirty="0"/>
              <a:t>Create a layout and composition using grids</a:t>
            </a:r>
          </a:p>
          <a:p>
            <a:pPr fontAlgn="base"/>
            <a:r>
              <a:rPr lang="en-US" sz="2400" dirty="0"/>
              <a:t>Color matching and cohesion of imagery</a:t>
            </a:r>
          </a:p>
          <a:p>
            <a:pPr fontAlgn="base"/>
            <a:r>
              <a:rPr lang="en-US" sz="2400" dirty="0"/>
              <a:t>Selection and placement of typography, including sizing. </a:t>
            </a:r>
          </a:p>
          <a:p>
            <a:pPr fontAlgn="base"/>
            <a:r>
              <a:rPr lang="en-US" sz="2400" dirty="0"/>
              <a:t>Choosing and placing photography and visual </a:t>
            </a:r>
            <a:r>
              <a:rPr lang="en-US" sz="2400" dirty="0" smtClean="0"/>
              <a:t>elements</a:t>
            </a:r>
            <a:endParaRPr lang="en-US" sz="2400" dirty="0"/>
          </a:p>
        </p:txBody>
      </p:sp>
    </p:spTree>
    <p:extLst>
      <p:ext uri="{BB962C8B-B14F-4D97-AF65-F5344CB8AC3E}">
        <p14:creationId xmlns:p14="http://schemas.microsoft.com/office/powerpoint/2010/main" val="36554103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514350" indent="-514350">
              <a:buFont typeface="+mj-lt"/>
              <a:buAutoNum type="arabicPeriod" startAt="6"/>
            </a:pPr>
            <a:r>
              <a:rPr lang="en-US" sz="3200" b="1" dirty="0">
                <a:solidFill>
                  <a:schemeClr val="tx1"/>
                </a:solidFill>
              </a:rPr>
              <a:t>Editorial design</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6558" t="16562" r="6065" b="8000"/>
          <a:stretch/>
        </p:blipFill>
        <p:spPr>
          <a:xfrm>
            <a:off x="599607" y="1676400"/>
            <a:ext cx="7989758" cy="4557010"/>
          </a:xfrm>
          <a:prstGeom prst="rect">
            <a:avLst/>
          </a:prstGeom>
        </p:spPr>
      </p:pic>
    </p:spTree>
    <p:extLst>
      <p:ext uri="{BB962C8B-B14F-4D97-AF65-F5344CB8AC3E}">
        <p14:creationId xmlns:p14="http://schemas.microsoft.com/office/powerpoint/2010/main" val="35955937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GB" sz="3600" b="1" dirty="0" smtClean="0">
                <a:solidFill>
                  <a:schemeClr val="tx1"/>
                </a:solidFill>
              </a:rPr>
              <a:t>Applications for Graphic Design</a:t>
            </a:r>
            <a:endParaRPr lang="en-US" sz="3600" b="1" dirty="0">
              <a:solidFill>
                <a:schemeClr val="tx1"/>
              </a:solidFill>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9994" t="13919" r="24400"/>
          <a:stretch/>
        </p:blipFill>
        <p:spPr>
          <a:xfrm>
            <a:off x="2590800" y="2743199"/>
            <a:ext cx="3972393" cy="3460073"/>
          </a:xfrm>
          <a:prstGeom prst="rect">
            <a:avLst/>
          </a:prstGeom>
        </p:spPr>
      </p:pic>
      <p:sp>
        <p:nvSpPr>
          <p:cNvPr id="6" name="Title 1"/>
          <p:cNvSpPr txBox="1">
            <a:spLocks/>
          </p:cNvSpPr>
          <p:nvPr/>
        </p:nvSpPr>
        <p:spPr>
          <a:xfrm>
            <a:off x="309796" y="1676400"/>
            <a:ext cx="8534400" cy="758952"/>
          </a:xfrm>
          <a:prstGeom prst="rect">
            <a:avLst/>
          </a:prstGeom>
        </p:spPr>
        <p:txBody>
          <a:bodyPr vert="horz" anchor="b">
            <a:no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marL="742950" indent="-742950">
              <a:buFont typeface="+mj-lt"/>
              <a:buAutoNum type="arabicPeriod"/>
            </a:pPr>
            <a:r>
              <a:rPr lang="en-GB" sz="5400" b="1" dirty="0" err="1" smtClean="0">
                <a:solidFill>
                  <a:schemeClr val="tx1"/>
                </a:solidFill>
                <a:latin typeface="+mn-lt"/>
              </a:rPr>
              <a:t>CorelDRAW</a:t>
            </a:r>
            <a:endParaRPr lang="en-US" sz="5400" b="1" dirty="0">
              <a:solidFill>
                <a:schemeClr val="tx1"/>
              </a:solidFill>
              <a:latin typeface="+mn-lt"/>
            </a:endParaRPr>
          </a:p>
        </p:txBody>
      </p:sp>
    </p:spTree>
    <p:extLst>
      <p:ext uri="{BB962C8B-B14F-4D97-AF65-F5344CB8AC3E}">
        <p14:creationId xmlns:p14="http://schemas.microsoft.com/office/powerpoint/2010/main" val="37016260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GB" sz="3600" b="1" dirty="0" smtClean="0">
                <a:solidFill>
                  <a:schemeClr val="tx1"/>
                </a:solidFill>
              </a:rPr>
              <a:t>Applications for Graphic Design</a:t>
            </a:r>
            <a:endParaRPr lang="en-US" sz="3600" b="1" dirty="0">
              <a:solidFill>
                <a:schemeClr val="tx1"/>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02600" y="2743199"/>
            <a:ext cx="3548792" cy="3460073"/>
          </a:xfrm>
          <a:prstGeom prst="rect">
            <a:avLst/>
          </a:prstGeom>
        </p:spPr>
      </p:pic>
      <p:sp>
        <p:nvSpPr>
          <p:cNvPr id="6" name="Title 1"/>
          <p:cNvSpPr txBox="1">
            <a:spLocks/>
          </p:cNvSpPr>
          <p:nvPr/>
        </p:nvSpPr>
        <p:spPr>
          <a:xfrm>
            <a:off x="309796" y="1676400"/>
            <a:ext cx="8534400" cy="758952"/>
          </a:xfrm>
          <a:prstGeom prst="rect">
            <a:avLst/>
          </a:prstGeom>
        </p:spPr>
        <p:txBody>
          <a:bodyPr vert="horz" anchor="b">
            <a:no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marL="914400" indent="-914400">
              <a:buFont typeface="+mj-lt"/>
              <a:buAutoNum type="arabicPeriod" startAt="2"/>
            </a:pPr>
            <a:r>
              <a:rPr lang="en-GB" sz="5400" b="1" dirty="0" smtClean="0">
                <a:solidFill>
                  <a:schemeClr val="tx1"/>
                </a:solidFill>
                <a:latin typeface="+mn-lt"/>
              </a:rPr>
              <a:t>Adobe Illustrator</a:t>
            </a:r>
            <a:endParaRPr lang="en-US" sz="5400" b="1" dirty="0">
              <a:solidFill>
                <a:schemeClr val="tx1"/>
              </a:solidFill>
              <a:latin typeface="+mn-lt"/>
            </a:endParaRPr>
          </a:p>
        </p:txBody>
      </p:sp>
    </p:spTree>
    <p:extLst>
      <p:ext uri="{BB962C8B-B14F-4D97-AF65-F5344CB8AC3E}">
        <p14:creationId xmlns:p14="http://schemas.microsoft.com/office/powerpoint/2010/main" val="24486415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GB" sz="3600" b="1" dirty="0" smtClean="0">
                <a:solidFill>
                  <a:schemeClr val="tx1"/>
                </a:solidFill>
              </a:rPr>
              <a:t>Applications for Graphic Design</a:t>
            </a:r>
            <a:endParaRPr lang="en-US" sz="3600" b="1" dirty="0">
              <a:solidFill>
                <a:schemeClr val="tx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2600" y="2743199"/>
            <a:ext cx="3548792" cy="3460072"/>
          </a:xfrm>
          <a:prstGeom prst="rect">
            <a:avLst/>
          </a:prstGeom>
        </p:spPr>
      </p:pic>
      <p:sp>
        <p:nvSpPr>
          <p:cNvPr id="6" name="Title 1"/>
          <p:cNvSpPr txBox="1">
            <a:spLocks/>
          </p:cNvSpPr>
          <p:nvPr/>
        </p:nvSpPr>
        <p:spPr>
          <a:xfrm>
            <a:off x="309796" y="1676400"/>
            <a:ext cx="8534400" cy="758952"/>
          </a:xfrm>
          <a:prstGeom prst="rect">
            <a:avLst/>
          </a:prstGeom>
        </p:spPr>
        <p:txBody>
          <a:bodyPr vert="horz" anchor="b">
            <a:no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marL="914400" indent="-914400">
              <a:buFont typeface="+mj-lt"/>
              <a:buAutoNum type="arabicPeriod" startAt="3"/>
            </a:pPr>
            <a:r>
              <a:rPr lang="en-GB" sz="5400" b="1" dirty="0" smtClean="0">
                <a:solidFill>
                  <a:schemeClr val="tx1"/>
                </a:solidFill>
                <a:latin typeface="+mn-lt"/>
              </a:rPr>
              <a:t>Adobe Photoshop</a:t>
            </a:r>
            <a:endParaRPr lang="en-US" sz="5400" b="1" dirty="0">
              <a:solidFill>
                <a:schemeClr val="tx1"/>
              </a:solidFill>
              <a:latin typeface="+mn-lt"/>
            </a:endParaRPr>
          </a:p>
        </p:txBody>
      </p:sp>
    </p:spTree>
    <p:extLst>
      <p:ext uri="{BB962C8B-B14F-4D97-AF65-F5344CB8AC3E}">
        <p14:creationId xmlns:p14="http://schemas.microsoft.com/office/powerpoint/2010/main" val="10120415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GB" sz="3200" b="1" dirty="0" smtClean="0">
                <a:solidFill>
                  <a:schemeClr val="tx1"/>
                </a:solidFill>
              </a:rPr>
              <a:t>Uses/Importance of Graphic Design</a:t>
            </a:r>
            <a:endParaRPr lang="en-US" sz="3200" b="1" dirty="0">
              <a:solidFill>
                <a:schemeClr val="tx1"/>
              </a:solidFill>
            </a:endParaRPr>
          </a:p>
        </p:txBody>
      </p:sp>
      <p:sp>
        <p:nvSpPr>
          <p:cNvPr id="3" name="Content Placeholder 2"/>
          <p:cNvSpPr>
            <a:spLocks noGrp="1"/>
          </p:cNvSpPr>
          <p:nvPr>
            <p:ph sz="quarter" idx="1"/>
          </p:nvPr>
        </p:nvSpPr>
        <p:spPr>
          <a:solidFill>
            <a:schemeClr val="accent2">
              <a:lumMod val="60000"/>
              <a:lumOff val="40000"/>
            </a:schemeClr>
          </a:solidFill>
        </p:spPr>
        <p:txBody>
          <a:bodyPr>
            <a:normAutofit/>
          </a:bodyPr>
          <a:lstStyle/>
          <a:p>
            <a:pPr marL="457200" indent="-457200">
              <a:buFont typeface="+mj-lt"/>
              <a:buAutoNum type="arabicPeriod"/>
            </a:pPr>
            <a:r>
              <a:rPr lang="en-US" sz="2800" b="1" dirty="0"/>
              <a:t>It plays a great role in </a:t>
            </a:r>
            <a:r>
              <a:rPr lang="en-US" sz="2800" b="1" dirty="0" smtClean="0"/>
              <a:t>communication:</a:t>
            </a:r>
          </a:p>
          <a:p>
            <a:pPr marL="0" indent="0">
              <a:buNone/>
            </a:pPr>
            <a:r>
              <a:rPr lang="en-US" sz="2400" dirty="0" smtClean="0"/>
              <a:t>Graphic Design speaks </a:t>
            </a:r>
            <a:r>
              <a:rPr lang="en-US" sz="2400" dirty="0"/>
              <a:t>to customers when you are not verbally speaking to them. Looking at a product, logo, banner or website you get a visual message</a:t>
            </a:r>
            <a:r>
              <a:rPr lang="en-US" sz="2400" dirty="0" smtClean="0"/>
              <a:t>.</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40567105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514350" lvl="0" indent="-514350">
              <a:buFont typeface="+mj-lt"/>
              <a:buAutoNum type="arabicPeriod"/>
            </a:pPr>
            <a:r>
              <a:rPr lang="en-US" sz="2800" b="1" dirty="0">
                <a:solidFill>
                  <a:schemeClr val="tx1"/>
                </a:solidFill>
              </a:rPr>
              <a:t>It plays a great role in communication</a:t>
            </a:r>
          </a:p>
        </p:txBody>
      </p:sp>
      <p:pic>
        <p:nvPicPr>
          <p:cNvPr id="4" name="Content Placeholder 3"/>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l="10684" t="26925" r="10151" b="12747"/>
          <a:stretch/>
        </p:blipFill>
        <p:spPr>
          <a:xfrm>
            <a:off x="330135" y="1696015"/>
            <a:ext cx="8506579" cy="4323785"/>
          </a:xfrm>
          <a:solidFill>
            <a:schemeClr val="accent2">
              <a:lumMod val="60000"/>
              <a:lumOff val="40000"/>
            </a:schemeClr>
          </a:solidFill>
        </p:spPr>
      </p:pic>
    </p:spTree>
    <p:extLst>
      <p:ext uri="{BB962C8B-B14F-4D97-AF65-F5344CB8AC3E}">
        <p14:creationId xmlns:p14="http://schemas.microsoft.com/office/powerpoint/2010/main" val="23752907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GB" sz="3200" b="1" dirty="0" smtClean="0">
                <a:solidFill>
                  <a:schemeClr val="tx1"/>
                </a:solidFill>
              </a:rPr>
              <a:t>Uses/Importance of Graphic Design</a:t>
            </a:r>
            <a:endParaRPr lang="en-US" sz="3200" b="1" dirty="0">
              <a:solidFill>
                <a:schemeClr val="tx1"/>
              </a:solidFill>
            </a:endParaRPr>
          </a:p>
        </p:txBody>
      </p:sp>
      <p:sp>
        <p:nvSpPr>
          <p:cNvPr id="3" name="Content Placeholder 2"/>
          <p:cNvSpPr>
            <a:spLocks noGrp="1"/>
          </p:cNvSpPr>
          <p:nvPr>
            <p:ph sz="quarter" idx="1"/>
          </p:nvPr>
        </p:nvSpPr>
        <p:spPr>
          <a:solidFill>
            <a:schemeClr val="accent2">
              <a:lumMod val="60000"/>
              <a:lumOff val="40000"/>
            </a:schemeClr>
          </a:solidFill>
        </p:spPr>
        <p:txBody>
          <a:bodyPr>
            <a:normAutofit/>
          </a:bodyPr>
          <a:lstStyle/>
          <a:p>
            <a:pPr marL="457200" indent="-457200">
              <a:buFont typeface="+mj-lt"/>
              <a:buAutoNum type="arabicPeriod" startAt="2"/>
            </a:pPr>
            <a:r>
              <a:rPr lang="en-US" sz="2800" b="1" dirty="0"/>
              <a:t>It gives you a consistent </a:t>
            </a:r>
            <a:r>
              <a:rPr lang="en-US" sz="2800" b="1" dirty="0" smtClean="0"/>
              <a:t>look:</a:t>
            </a:r>
          </a:p>
          <a:p>
            <a:pPr marL="0" indent="0">
              <a:buNone/>
            </a:pPr>
            <a:r>
              <a:rPr lang="en-US" sz="2400" dirty="0"/>
              <a:t>Through graphic design, you can give a unique, </a:t>
            </a:r>
            <a:r>
              <a:rPr lang="en-US" sz="2400" dirty="0" smtClean="0"/>
              <a:t>customized </a:t>
            </a:r>
            <a:r>
              <a:rPr lang="en-US" sz="2400" dirty="0"/>
              <a:t>touch to your brand. For it to be professional, the </a:t>
            </a:r>
            <a:r>
              <a:rPr lang="en-US" sz="2400" dirty="0" smtClean="0"/>
              <a:t>colors, </a:t>
            </a:r>
            <a:r>
              <a:rPr lang="en-US" sz="2400" dirty="0"/>
              <a:t>fonts and logo across all media have to be uniform. This in turn keeps your brand message similar on all the platforms and people can connect with your brand.</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4900968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GB" sz="3200" b="1" dirty="0" smtClean="0">
                <a:solidFill>
                  <a:schemeClr val="tx1"/>
                </a:solidFill>
              </a:rPr>
              <a:t>Uses/Importance of Graphic Design</a:t>
            </a:r>
            <a:endParaRPr lang="en-US" sz="3200" b="1" dirty="0">
              <a:solidFill>
                <a:schemeClr val="tx1"/>
              </a:solidFill>
            </a:endParaRPr>
          </a:p>
        </p:txBody>
      </p:sp>
      <p:sp>
        <p:nvSpPr>
          <p:cNvPr id="3" name="Content Placeholder 2"/>
          <p:cNvSpPr>
            <a:spLocks noGrp="1"/>
          </p:cNvSpPr>
          <p:nvPr>
            <p:ph sz="quarter" idx="1"/>
          </p:nvPr>
        </p:nvSpPr>
        <p:spPr>
          <a:solidFill>
            <a:schemeClr val="accent2">
              <a:lumMod val="60000"/>
              <a:lumOff val="40000"/>
            </a:schemeClr>
          </a:solidFill>
        </p:spPr>
        <p:txBody>
          <a:bodyPr>
            <a:normAutofit/>
          </a:bodyPr>
          <a:lstStyle/>
          <a:p>
            <a:pPr marL="457200" indent="-457200">
              <a:buFont typeface="+mj-lt"/>
              <a:buAutoNum type="arabicPeriod" startAt="3"/>
            </a:pPr>
            <a:r>
              <a:rPr lang="en-US" sz="2400" b="1" dirty="0" smtClean="0"/>
              <a:t>It leads to higher conversions:</a:t>
            </a:r>
          </a:p>
          <a:p>
            <a:pPr marL="0" indent="0">
              <a:buNone/>
            </a:pPr>
            <a:r>
              <a:rPr lang="en-US" sz="2400" dirty="0"/>
              <a:t>Good designs have always been overlooked. But as a matter of fact, a good design which is professional and attractive can attract an audience to your site and tempt them to purchase your product. A great design can convert a business from no sales to a lot of sales.</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8962247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514350" lvl="0" indent="-514350">
              <a:buFont typeface="+mj-lt"/>
              <a:buAutoNum type="arabicPeriod" startAt="3"/>
            </a:pPr>
            <a:r>
              <a:rPr lang="en-US" sz="2800" b="1" dirty="0">
                <a:solidFill>
                  <a:schemeClr val="tx1"/>
                </a:solidFill>
              </a:rPr>
              <a:t>It leads to higher conversions</a:t>
            </a:r>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735990" y="1524001"/>
            <a:ext cx="3477058" cy="4631960"/>
          </a:xfrm>
          <a:solidFill>
            <a:schemeClr val="accent2">
              <a:lumMod val="60000"/>
              <a:lumOff val="40000"/>
            </a:schemeClr>
          </a:solidFill>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9836" t="15400" r="29836" b="11746"/>
          <a:stretch/>
        </p:blipFill>
        <p:spPr>
          <a:xfrm>
            <a:off x="4800600" y="1524000"/>
            <a:ext cx="3687580" cy="4631961"/>
          </a:xfrm>
          <a:prstGeom prst="rect">
            <a:avLst/>
          </a:prstGeom>
        </p:spPr>
      </p:pic>
    </p:spTree>
    <p:extLst>
      <p:ext uri="{BB962C8B-B14F-4D97-AF65-F5344CB8AC3E}">
        <p14:creationId xmlns:p14="http://schemas.microsoft.com/office/powerpoint/2010/main" val="40855522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GB" sz="3200" b="1" dirty="0" smtClean="0">
                <a:solidFill>
                  <a:schemeClr val="tx1"/>
                </a:solidFill>
              </a:rPr>
              <a:t>Uses/Importance of Graphic Design</a:t>
            </a:r>
            <a:endParaRPr lang="en-US" sz="3200" b="1" dirty="0">
              <a:solidFill>
                <a:schemeClr val="tx1"/>
              </a:solidFill>
            </a:endParaRPr>
          </a:p>
        </p:txBody>
      </p:sp>
      <p:sp>
        <p:nvSpPr>
          <p:cNvPr id="3" name="Content Placeholder 2"/>
          <p:cNvSpPr>
            <a:spLocks noGrp="1"/>
          </p:cNvSpPr>
          <p:nvPr>
            <p:ph sz="quarter" idx="1"/>
          </p:nvPr>
        </p:nvSpPr>
        <p:spPr>
          <a:solidFill>
            <a:schemeClr val="accent2">
              <a:lumMod val="60000"/>
              <a:lumOff val="40000"/>
            </a:schemeClr>
          </a:solidFill>
        </p:spPr>
        <p:txBody>
          <a:bodyPr>
            <a:normAutofit/>
          </a:bodyPr>
          <a:lstStyle/>
          <a:p>
            <a:pPr marL="457200" indent="-457200">
              <a:buFont typeface="+mj-lt"/>
              <a:buAutoNum type="arabicPeriod" startAt="4"/>
            </a:pPr>
            <a:r>
              <a:rPr lang="en-US" sz="2400" b="1" dirty="0"/>
              <a:t>It sets you apart from the </a:t>
            </a:r>
            <a:r>
              <a:rPr lang="en-US" sz="2400" b="1" dirty="0" smtClean="0"/>
              <a:t>rest:</a:t>
            </a:r>
          </a:p>
          <a:p>
            <a:pPr marL="0" indent="0">
              <a:buNone/>
            </a:pPr>
            <a:r>
              <a:rPr lang="en-US" sz="2400" dirty="0"/>
              <a:t>People like to associate themselves with good looking things. So, it is important that you choose the right design to set yourself apart from other competitors and convince your audience about their choices. The quality graphic design significantly increases your chances to stand out in the market and among </a:t>
            </a:r>
            <a:r>
              <a:rPr lang="en-US" sz="2400" dirty="0" smtClean="0"/>
              <a:t>audiences.</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41180490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1292</TotalTime>
  <Words>1044</Words>
  <Application>Microsoft Office PowerPoint</Application>
  <PresentationFormat>On-screen Show (4:3)</PresentationFormat>
  <Paragraphs>102</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Civic</vt:lpstr>
      <vt:lpstr>INTRODUCTION TO GRAPHIC DESIGN</vt:lpstr>
      <vt:lpstr>Meaning of Graphic Design</vt:lpstr>
      <vt:lpstr>Meaning of Graphic Design</vt:lpstr>
      <vt:lpstr>Uses/Importance of Graphic Design</vt:lpstr>
      <vt:lpstr>It plays a great role in communication</vt:lpstr>
      <vt:lpstr>Uses/Importance of Graphic Design</vt:lpstr>
      <vt:lpstr>Uses/Importance of Graphic Design</vt:lpstr>
      <vt:lpstr>It leads to higher conversions</vt:lpstr>
      <vt:lpstr>Uses/Importance of Graphic Design</vt:lpstr>
      <vt:lpstr>It sets you apart from the rest</vt:lpstr>
      <vt:lpstr>Uses/Importance of Graphic Design</vt:lpstr>
      <vt:lpstr>It shows professionalism</vt:lpstr>
      <vt:lpstr>Types of Graphic Design</vt:lpstr>
      <vt:lpstr>Brand design</vt:lpstr>
      <vt:lpstr>Brand design</vt:lpstr>
      <vt:lpstr>Types of Graphic Design</vt:lpstr>
      <vt:lpstr>Marketing/Promotion design</vt:lpstr>
      <vt:lpstr>Marketing/Promotion design</vt:lpstr>
      <vt:lpstr>Types of Graphic Design</vt:lpstr>
      <vt:lpstr>Web/User Interface design</vt:lpstr>
      <vt:lpstr>Web/User Interface design</vt:lpstr>
      <vt:lpstr>Web/User Interface design</vt:lpstr>
      <vt:lpstr>Types of Graphic Design</vt:lpstr>
      <vt:lpstr>Illustration design</vt:lpstr>
      <vt:lpstr>Illustration design</vt:lpstr>
      <vt:lpstr>Illustration design</vt:lpstr>
      <vt:lpstr>Types of Graphic Design</vt:lpstr>
      <vt:lpstr>5. Package design</vt:lpstr>
      <vt:lpstr>Packaging design</vt:lpstr>
      <vt:lpstr>Packaging design</vt:lpstr>
      <vt:lpstr>Types of Graphic Design</vt:lpstr>
      <vt:lpstr>Editorial design</vt:lpstr>
      <vt:lpstr>Editorial design</vt:lpstr>
      <vt:lpstr>Applications for Graphic Design</vt:lpstr>
      <vt:lpstr>Applications for Graphic Design</vt:lpstr>
      <vt:lpstr>Applications for Graphic Design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GRAPHIC DESIGN</dc:title>
  <dc:creator>USER</dc:creator>
  <cp:lastModifiedBy>USER</cp:lastModifiedBy>
  <cp:revision>23</cp:revision>
  <dcterms:created xsi:type="dcterms:W3CDTF">2024-02-04T22:38:20Z</dcterms:created>
  <dcterms:modified xsi:type="dcterms:W3CDTF">2024-05-15T09:16:05Z</dcterms:modified>
</cp:coreProperties>
</file>