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316" r:id="rId6"/>
    <p:sldId id="318" r:id="rId7"/>
    <p:sldId id="317" r:id="rId8"/>
    <p:sldId id="290" r:id="rId9"/>
    <p:sldId id="319" r:id="rId10"/>
    <p:sldId id="320" r:id="rId11"/>
    <p:sldId id="321" r:id="rId12"/>
    <p:sldId id="322" r:id="rId13"/>
    <p:sldId id="323" r:id="rId14"/>
    <p:sldId id="324" r:id="rId15"/>
    <p:sldId id="292" r:id="rId16"/>
    <p:sldId id="325" r:id="rId17"/>
    <p:sldId id="293" r:id="rId18"/>
    <p:sldId id="294" r:id="rId19"/>
    <p:sldId id="326" r:id="rId20"/>
    <p:sldId id="331" r:id="rId21"/>
    <p:sldId id="332" r:id="rId22"/>
    <p:sldId id="327" r:id="rId23"/>
    <p:sldId id="329" r:id="rId24"/>
    <p:sldId id="328" r:id="rId25"/>
    <p:sldId id="330" r:id="rId26"/>
    <p:sldId id="333" r:id="rId27"/>
    <p:sldId id="334" r:id="rId28"/>
    <p:sldId id="335" r:id="rId29"/>
    <p:sldId id="33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E9E8-58B2-434D-99CB-F29D04B35D0E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A8CB-532E-4FF2-BC81-05468608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A8CB-532E-4FF2-BC81-0546860890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3BDC29-39A2-4F81-BC91-817F59BF8A80}" type="datetimeFigureOut">
              <a:rPr lang="en-US" smtClean="0"/>
              <a:t>12-Feb-24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6561C8-AE25-4B4A-9B3E-B002666ED8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ont.com/" TargetMode="External"/><Relationship Id="rId2" Type="http://schemas.openxmlformats.org/officeDocument/2006/relationships/hyperlink" Target="http://www.fonts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ntsquirrel.com/" TargetMode="External"/><Relationship Id="rId4" Type="http://schemas.openxmlformats.org/officeDocument/2006/relationships/hyperlink" Target="http://www.1001fonts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hyperlink" Target="http://www.font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grepo.com/" TargetMode="External"/><Relationship Id="rId5" Type="http://schemas.openxmlformats.org/officeDocument/2006/relationships/hyperlink" Target="http://www.iconscout.com/" TargetMode="External"/><Relationship Id="rId4" Type="http://schemas.openxmlformats.org/officeDocument/2006/relationships/hyperlink" Target="http://www.iconfinder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534400" cy="3200400"/>
          </a:xfrm>
        </p:spPr>
        <p:txBody>
          <a:bodyPr>
            <a:noAutofit/>
          </a:bodyPr>
          <a:lstStyle/>
          <a:p>
            <a:r>
              <a:rPr lang="en-GB" sz="7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WORKING WITH FONTS, ICONS AND IMAGES</a:t>
            </a:r>
            <a:endParaRPr lang="en-US" sz="7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266669" y="228600"/>
            <a:ext cx="6858000" cy="1905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Graphic and Web Design Class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Script / Handwriting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16419"/>
          <a:stretch/>
        </p:blipFill>
        <p:spPr>
          <a:xfrm>
            <a:off x="334899" y="1624777"/>
            <a:ext cx="8351901" cy="4699823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3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Script / Handwriting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1" y="1624777"/>
            <a:ext cx="8047857" cy="4699823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9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  <a:latin typeface="Arial Black" pitchFamily="34" charset="0"/>
              </a:rPr>
              <a:t>Characteristics of Script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Personalized </a:t>
            </a:r>
            <a:endParaRPr lang="en-US" sz="24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Light hearted</a:t>
            </a:r>
            <a:endParaRPr lang="en-US" sz="24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Creative</a:t>
            </a:r>
            <a:endParaRPr lang="en-US" sz="24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Fun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Elegant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Classy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Black" pitchFamily="34" charset="0"/>
              </a:rPr>
              <a:t>Luxurious</a:t>
            </a:r>
            <a:endParaRPr lang="en-US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Display Font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5" y="1624777"/>
            <a:ext cx="7737329" cy="4699823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91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  <a:latin typeface="Arial Black" pitchFamily="34" charset="0"/>
              </a:rPr>
              <a:t>Characteristics of Display Font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>
                <a:latin typeface="Arial Black" pitchFamily="34" charset="0"/>
              </a:rPr>
              <a:t>Bold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>
                <a:latin typeface="Arial Black" pitchFamily="34" charset="0"/>
              </a:rPr>
              <a:t>Interesting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>
                <a:latin typeface="Arial Black" pitchFamily="34" charset="0"/>
              </a:rPr>
              <a:t>Unique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>
                <a:latin typeface="Angelika" pitchFamily="2" charset="0"/>
              </a:rPr>
              <a:t>Tech </a:t>
            </a:r>
            <a:r>
              <a:rPr lang="en-US" sz="4000" b="1" dirty="0" err="1" smtClean="0">
                <a:latin typeface="Angelika" pitchFamily="2" charset="0"/>
              </a:rPr>
              <a:t>Edu</a:t>
            </a:r>
            <a:endParaRPr lang="en-US" sz="4000" b="1" dirty="0">
              <a:latin typeface="Angel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Font pairing tips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2400" b="1" dirty="0" smtClean="0"/>
              <a:t>Use only 1 or 2 fonts: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17644"/>
            <a:ext cx="342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/>
              <a:t>Several paragraphs of randomly generated text will </a:t>
            </a:r>
            <a:r>
              <a:rPr lang="en-US" dirty="0" smtClean="0"/>
              <a:t>appear.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54495"/>
            <a:ext cx="358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Several paragraphs of randomly generated text will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appear.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360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Several paragraphs of randomly generated text will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appear.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70451"/>
            <a:ext cx="358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cs typeface="Arial" pitchFamily="34" charset="0"/>
              </a:rPr>
              <a:t>Several paragraphs of randomly generated text will </a:t>
            </a:r>
            <a:r>
              <a:rPr lang="en-US" dirty="0" smtClean="0">
                <a:cs typeface="Arial" pitchFamily="34" charset="0"/>
              </a:rPr>
              <a:t>appear.</a:t>
            </a:r>
            <a:endParaRPr 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Font pairing tips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2400" b="1" dirty="0" smtClean="0"/>
              <a:t>Use 2 noticeably different fonts: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17644"/>
            <a:ext cx="342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uhaus 93" pitchFamily="82" charset="0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/>
              <a:t>Several paragraphs of randomly generated text will </a:t>
            </a:r>
            <a:r>
              <a:rPr lang="en-US" dirty="0" smtClean="0"/>
              <a:t>appear.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54495"/>
            <a:ext cx="358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gelika" pitchFamily="2" charset="0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Several paragraphs of randomly generated text will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appear.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360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latin typeface="Century" pitchFamily="18" charset="0"/>
                <a:cs typeface="Arial" pitchFamily="34" charset="0"/>
              </a:rPr>
              <a:t>Several paragraphs of randomly generated text will </a:t>
            </a:r>
            <a:r>
              <a:rPr lang="en-US" dirty="0" smtClean="0">
                <a:latin typeface="Century" pitchFamily="18" charset="0"/>
                <a:cs typeface="Arial" pitchFamily="34" charset="0"/>
              </a:rPr>
              <a:t>appear.</a:t>
            </a:r>
            <a:endParaRPr lang="en-US" b="1" dirty="0">
              <a:latin typeface="Century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70451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Small Title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dirty="0">
                <a:latin typeface="Bookman Old Style" pitchFamily="18" charset="0"/>
                <a:cs typeface="Arial" pitchFamily="34" charset="0"/>
              </a:rPr>
              <a:t>Several paragraphs of randomly generated text will </a:t>
            </a:r>
            <a:r>
              <a:rPr lang="en-US" dirty="0" smtClean="0">
                <a:latin typeface="Bookman Old Style" pitchFamily="18" charset="0"/>
                <a:cs typeface="Arial" pitchFamily="34" charset="0"/>
              </a:rPr>
              <a:t>appear.</a:t>
            </a:r>
            <a:endParaRPr lang="en-US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Other fonts pairing tips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sz="2400" b="1" dirty="0" smtClean="0"/>
              <a:t>Contrast font sizes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4065" r="11330" b="10387"/>
          <a:stretch/>
        </p:blipFill>
        <p:spPr>
          <a:xfrm>
            <a:off x="990600" y="2057400"/>
            <a:ext cx="705143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</a:rPr>
              <a:t>Helpful resources for font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"/>
              </a:rPr>
              <a:t>www.fonts.google.com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3"/>
              </a:rPr>
              <a:t>www.dafont.com/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4"/>
              </a:rPr>
              <a:t>www.1001fonts.com/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5"/>
              </a:rPr>
              <a:t>www.fontsquirrel.com/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130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What is Icon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Icon is a small graphical representation of a program or </a:t>
            </a:r>
            <a:r>
              <a:rPr lang="en-US" sz="2800" dirty="0" smtClean="0"/>
              <a:t>file. </a:t>
            </a:r>
            <a:r>
              <a:rPr lang="en-US" sz="2800" dirty="0"/>
              <a:t>Icons help users quickly identify the type of file represented by the icon</a:t>
            </a:r>
            <a:r>
              <a:rPr lang="en-US" sz="2800" dirty="0" smtClean="0"/>
              <a:t>.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/>
              <a:t>Icon comes to us from the Greek word </a:t>
            </a:r>
            <a:r>
              <a:rPr lang="en-US" sz="2800" b="1" dirty="0" err="1"/>
              <a:t>eikenai</a:t>
            </a:r>
            <a:r>
              <a:rPr lang="en-US" sz="2800" dirty="0"/>
              <a:t>, meaning </a:t>
            </a:r>
            <a:r>
              <a:rPr lang="en-US" sz="2800" b="1" dirty="0"/>
              <a:t>"to seem or to be like."</a:t>
            </a:r>
            <a:r>
              <a:rPr lang="en-US" sz="2800" dirty="0"/>
              <a:t> </a:t>
            </a:r>
            <a:r>
              <a:rPr lang="en-US" sz="2800" dirty="0" smtClean="0"/>
              <a:t>Icon </a:t>
            </a:r>
            <a:r>
              <a:rPr lang="en-US" sz="2800" dirty="0"/>
              <a:t>can also describe </a:t>
            </a:r>
            <a:r>
              <a:rPr lang="en-US" sz="2800" dirty="0" smtClean="0"/>
              <a:t>an object </a:t>
            </a:r>
            <a:r>
              <a:rPr lang="en-US" sz="2800" dirty="0"/>
              <a:t>closely linked to an idea.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Introduction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TYPEFACE:</a:t>
            </a:r>
            <a:r>
              <a:rPr lang="en-US" sz="2800" b="1" dirty="0"/>
              <a:t> </a:t>
            </a:r>
            <a:r>
              <a:rPr lang="en-US" sz="2800" dirty="0" smtClean="0"/>
              <a:t>This is the font family </a:t>
            </a:r>
            <a:r>
              <a:rPr lang="en-US" sz="2800" dirty="0" err="1" smtClean="0"/>
              <a:t>e.g</a:t>
            </a:r>
            <a:r>
              <a:rPr lang="en-US" sz="2800" dirty="0" smtClean="0"/>
              <a:t> Arial, </a:t>
            </a:r>
            <a:r>
              <a:rPr lang="en-US" sz="2800" dirty="0" err="1" smtClean="0"/>
              <a:t>Roboto</a:t>
            </a:r>
            <a:r>
              <a:rPr lang="en-US" sz="2800" dirty="0" smtClean="0"/>
              <a:t>, Montserrat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FONT: This is the style of text in the font family </a:t>
            </a:r>
            <a:r>
              <a:rPr lang="en-US" sz="2800" dirty="0" err="1" smtClean="0">
                <a:cs typeface="Times New Roman" pitchFamily="18" charset="0"/>
              </a:rPr>
              <a:t>e.g</a:t>
            </a:r>
            <a:r>
              <a:rPr lang="en-US" sz="2800" dirty="0" smtClean="0">
                <a:cs typeface="Times New Roman" pitchFamily="18" charset="0"/>
              </a:rPr>
              <a:t> Arial Bold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What is Icon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7" y="1624777"/>
            <a:ext cx="6649845" cy="4699823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7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What is Icon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7" y="1676400"/>
            <a:ext cx="7330441" cy="4572000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1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Tips in using Icon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Use icons that are universally popular.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/>
              <a:t>Always use text label to accompany icons that are not popular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Styles of Icon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Filled Icon:</a:t>
            </a:r>
          </a:p>
          <a:p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7665"/>
            <a:ext cx="1884678" cy="188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93" y="2550965"/>
            <a:ext cx="1333107" cy="133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65775"/>
            <a:ext cx="1552650" cy="15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3504"/>
            <a:ext cx="1593000" cy="159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7" y="4495800"/>
            <a:ext cx="1593000" cy="159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73743"/>
            <a:ext cx="1615057" cy="16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Styles of Icon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/>
              <a:t>OutlinedIcon</a:t>
            </a:r>
            <a:r>
              <a:rPr lang="en-US" sz="2800" b="1" dirty="0" smtClean="0"/>
              <a:t>:</a:t>
            </a:r>
          </a:p>
          <a:p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7665"/>
            <a:ext cx="1884678" cy="188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65775"/>
            <a:ext cx="1552650" cy="15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3504"/>
            <a:ext cx="1593000" cy="159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7" y="4495800"/>
            <a:ext cx="1593000" cy="159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1350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</a:rPr>
              <a:t>Helpful resources for Icons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"/>
              </a:rPr>
              <a:t>www.fonts.google.com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3"/>
              </a:rPr>
              <a:t>www.flaticon.com/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4"/>
              </a:rPr>
              <a:t>www.iconfinder.com/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5"/>
              </a:rPr>
              <a:t>www.iconscout.com/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hlinkClick r:id="rId6"/>
              </a:rPr>
              <a:t>www.svgrepo.com</a:t>
            </a:r>
            <a:r>
              <a:rPr lang="en-US" sz="2800" b="1" dirty="0" smtClean="0">
                <a:hlinkClick r:id="rId6"/>
              </a:rPr>
              <a:t>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218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chemeClr val="tx1"/>
                </a:solidFill>
              </a:rPr>
              <a:t>What is Images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Imagery is a visual representation of items, people, scenery, and ideas through photos, illustrations, drawings, and graphics. In graphic design, images are part of visual language, which helps communicate information quicker than text</a:t>
            </a:r>
            <a:r>
              <a:rPr lang="en-US" sz="2800" dirty="0" smtClean="0"/>
              <a:t>.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/>
              <a:t>Graphic design images often use stock images in their work. Stock images are ones that are free for public use or cost a small fee, and include a wide variety of subject matter for graphic designers to use.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What is Image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7" y="1756991"/>
            <a:ext cx="6649845" cy="4435394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What is Image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7" y="1768939"/>
            <a:ext cx="6649845" cy="4411498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086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</a:rPr>
              <a:t>Helpful resources for Images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2"/>
              </a:rPr>
              <a:t>www.freepik.com/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3"/>
              </a:rPr>
              <a:t>www.unsplash.com/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4"/>
              </a:rPr>
              <a:t>www.pixabay.com/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hlinkClick r:id="rId5"/>
              </a:rPr>
              <a:t>www.pexels.com/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97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</a:rPr>
              <a:t>Useful Font Terminology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Serif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San Serif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Script (or Handwriting)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Display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Monospace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Serif vs. San Serif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2941" r="6237"/>
          <a:stretch/>
        </p:blipFill>
        <p:spPr>
          <a:xfrm>
            <a:off x="368840" y="1600200"/>
            <a:ext cx="8470360" cy="4729530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52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Serif vs. San Serif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3291" b="10594"/>
          <a:stretch/>
        </p:blipFill>
        <p:spPr>
          <a:xfrm>
            <a:off x="443166" y="1600200"/>
            <a:ext cx="8319834" cy="4725749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7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Serif vs. San Serif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4462"/>
          <a:stretch/>
        </p:blipFill>
        <p:spPr>
          <a:xfrm>
            <a:off x="533400" y="1676400"/>
            <a:ext cx="7987479" cy="4616683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89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Serif vs. San Serif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r="15096" b="18169"/>
          <a:stretch/>
        </p:blipFill>
        <p:spPr>
          <a:xfrm>
            <a:off x="381000" y="1600200"/>
            <a:ext cx="8382000" cy="4737829"/>
          </a:xfr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0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</a:rPr>
              <a:t>Characteristics of Serif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Sophisticated</a:t>
            </a:r>
            <a:endParaRPr lang="en-US" sz="36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Formal</a:t>
            </a:r>
            <a:endParaRPr lang="en-US" sz="36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Elegant</a:t>
            </a:r>
            <a:endParaRPr lang="en-US" sz="36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Established</a:t>
            </a:r>
            <a:endParaRPr lang="en-US" sz="36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Classic</a:t>
            </a:r>
          </a:p>
        </p:txBody>
      </p:sp>
    </p:spTree>
    <p:extLst>
      <p:ext uri="{BB962C8B-B14F-4D97-AF65-F5344CB8AC3E}">
        <p14:creationId xmlns:p14="http://schemas.microsoft.com/office/powerpoint/2010/main" val="35569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chemeClr val="tx1"/>
                </a:solidFill>
                <a:latin typeface="Arial Black" pitchFamily="34" charset="0"/>
              </a:rPr>
              <a:t>Characteristics of San Serif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Modern </a:t>
            </a:r>
            <a:endParaRPr lang="en-US" sz="36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Friendly</a:t>
            </a:r>
            <a:endParaRPr lang="en-US" sz="36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Clean</a:t>
            </a:r>
            <a:endParaRPr lang="en-US" sz="3600" b="1" dirty="0">
              <a:latin typeface="Arial Black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To the point</a:t>
            </a:r>
            <a:endParaRPr lang="en-US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8596</TotalTime>
  <Words>367</Words>
  <Application>Microsoft Office PowerPoint</Application>
  <PresentationFormat>On-screen Show (4:3)</PresentationFormat>
  <Paragraphs>130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WORKING WITH FONTS, ICONS AND IMAGES</vt:lpstr>
      <vt:lpstr>Introduction</vt:lpstr>
      <vt:lpstr>Useful Font Terminology</vt:lpstr>
      <vt:lpstr>Serif vs. San Serif</vt:lpstr>
      <vt:lpstr>Serif vs. San Serif</vt:lpstr>
      <vt:lpstr>Serif vs. San Serif</vt:lpstr>
      <vt:lpstr>Serif vs. San Serif</vt:lpstr>
      <vt:lpstr>Characteristics of Serif</vt:lpstr>
      <vt:lpstr>Characteristics of San Serif</vt:lpstr>
      <vt:lpstr>Script / Handwriting</vt:lpstr>
      <vt:lpstr>Script / Handwriting</vt:lpstr>
      <vt:lpstr>Characteristics of Script</vt:lpstr>
      <vt:lpstr>Display Font</vt:lpstr>
      <vt:lpstr>Characteristics of Display Font</vt:lpstr>
      <vt:lpstr>Font pairing tips</vt:lpstr>
      <vt:lpstr>Font pairing tips</vt:lpstr>
      <vt:lpstr>Other fonts pairing tips</vt:lpstr>
      <vt:lpstr>Helpful resources for font</vt:lpstr>
      <vt:lpstr>What is Icon</vt:lpstr>
      <vt:lpstr>What is Icon</vt:lpstr>
      <vt:lpstr>What is Icon</vt:lpstr>
      <vt:lpstr>Tips in using Icon</vt:lpstr>
      <vt:lpstr>Styles of Icon</vt:lpstr>
      <vt:lpstr>Styles of Icon</vt:lpstr>
      <vt:lpstr>Helpful resources for Icons</vt:lpstr>
      <vt:lpstr>What is Images</vt:lpstr>
      <vt:lpstr>What is Image</vt:lpstr>
      <vt:lpstr>What is Image</vt:lpstr>
      <vt:lpstr>Helpful resources for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GRAPHIC DESIGN</dc:title>
  <dc:creator>USER</dc:creator>
  <cp:lastModifiedBy>USER</cp:lastModifiedBy>
  <cp:revision>85</cp:revision>
  <dcterms:created xsi:type="dcterms:W3CDTF">2024-02-04T22:38:20Z</dcterms:created>
  <dcterms:modified xsi:type="dcterms:W3CDTF">2024-02-13T08:36:35Z</dcterms:modified>
</cp:coreProperties>
</file>