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2" r:id="rId5"/>
    <p:sldId id="288" r:id="rId6"/>
    <p:sldId id="289" r:id="rId7"/>
    <p:sldId id="290" r:id="rId8"/>
    <p:sldId id="268" r:id="rId9"/>
    <p:sldId id="291" r:id="rId10"/>
    <p:sldId id="292" r:id="rId11"/>
    <p:sldId id="293" r:id="rId12"/>
    <p:sldId id="294" r:id="rId13"/>
    <p:sldId id="295" r:id="rId14"/>
    <p:sldId id="296" r:id="rId15"/>
    <p:sldId id="297" r:id="rId16"/>
    <p:sldId id="299" r:id="rId17"/>
    <p:sldId id="298" r:id="rId18"/>
    <p:sldId id="300" r:id="rId19"/>
    <p:sldId id="301" r:id="rId20"/>
    <p:sldId id="302" r:id="rId21"/>
    <p:sldId id="303" r:id="rId22"/>
    <p:sldId id="314" r:id="rId23"/>
    <p:sldId id="315" r:id="rId24"/>
    <p:sldId id="261" r:id="rId25"/>
    <p:sldId id="305" r:id="rId26"/>
    <p:sldId id="306" r:id="rId27"/>
    <p:sldId id="304" r:id="rId28"/>
    <p:sldId id="308" r:id="rId29"/>
    <p:sldId id="307" r:id="rId30"/>
    <p:sldId id="309" r:id="rId31"/>
    <p:sldId id="310" r:id="rId32"/>
    <p:sldId id="311" r:id="rId33"/>
    <p:sldId id="312" r:id="rId34"/>
    <p:sldId id="31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85" autoAdjust="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43BDC29-39A2-4F81-BC91-817F59BF8A80}" type="datetimeFigureOut">
              <a:rPr lang="en-US" smtClean="0"/>
              <a:t>06-Feb-24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6561C8-AE25-4B4A-9B3E-B002666ED8C6}"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BDC29-39A2-4F81-BC91-817F59BF8A80}" type="datetimeFigureOut">
              <a:rPr lang="en-US" smtClean="0"/>
              <a:t>06-Feb-24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561C8-AE25-4B4A-9B3E-B002666ED8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66561C8-AE25-4B4A-9B3E-B002666ED8C6}"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3BDC29-39A2-4F81-BC91-817F59BF8A80}" type="datetimeFigureOut">
              <a:rPr lang="en-US" smtClean="0"/>
              <a:t>06-Feb-24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43BDC29-39A2-4F81-BC91-817F59BF8A80}" type="datetimeFigureOut">
              <a:rPr lang="en-US" smtClean="0"/>
              <a:t>06-Feb-24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66561C8-AE25-4B4A-9B3E-B002666ED8C6}"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43BDC29-39A2-4F81-BC91-817F59BF8A80}" type="datetimeFigureOut">
              <a:rPr lang="en-US" smtClean="0"/>
              <a:t>06-Feb-24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6561C8-AE25-4B4A-9B3E-B002666ED8C6}"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43BDC29-39A2-4F81-BC91-817F59BF8A80}" type="datetimeFigureOut">
              <a:rPr lang="en-US" smtClean="0"/>
              <a:t>06-Feb-24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561C8-AE25-4B4A-9B3E-B002666ED8C6}"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43BDC29-39A2-4F81-BC91-817F59BF8A80}" type="datetimeFigureOut">
              <a:rPr lang="en-US" smtClean="0"/>
              <a:t>06-Feb-24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66561C8-AE25-4B4A-9B3E-B002666ED8C6}"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43BDC29-39A2-4F81-BC91-817F59BF8A80}" type="datetimeFigureOut">
              <a:rPr lang="en-US" smtClean="0"/>
              <a:t>06-Feb-24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66561C8-AE25-4B4A-9B3E-B002666ED8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43BDC29-39A2-4F81-BC91-817F59BF8A80}" type="datetimeFigureOut">
              <a:rPr lang="en-US" smtClean="0"/>
              <a:t>06-Feb-24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66561C8-AE25-4B4A-9B3E-B002666ED8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66561C8-AE25-4B4A-9B3E-B002666ED8C6}"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43BDC29-39A2-4F81-BC91-817F59BF8A80}" type="datetimeFigureOut">
              <a:rPr lang="en-US" smtClean="0"/>
              <a:t>06-Feb-24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66561C8-AE25-4B4A-9B3E-B002666ED8C6}"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43BDC29-39A2-4F81-BC91-817F59BF8A80}" type="datetimeFigureOut">
              <a:rPr lang="en-US" smtClean="0"/>
              <a:t>06-Feb-24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43BDC29-39A2-4F81-BC91-817F59BF8A80}" type="datetimeFigureOut">
              <a:rPr lang="en-US" smtClean="0"/>
              <a:t>06-Feb-24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66561C8-AE25-4B4A-9B3E-B002666ED8C6}"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3048000"/>
            <a:ext cx="8534400" cy="2971800"/>
          </a:xfrm>
        </p:spPr>
        <p:txBody>
          <a:bodyPr>
            <a:noAutofit/>
          </a:bodyPr>
          <a:lstStyle/>
          <a:p>
            <a:r>
              <a:rPr lang="en-GB" sz="9600" b="1" cap="none" spc="0" dirty="0" smtClean="0">
                <a:ln w="12700">
                  <a:solidFill>
                    <a:schemeClr val="tx1"/>
                  </a:solidFill>
                  <a:prstDash val="solid"/>
                </a:ln>
                <a:solidFill>
                  <a:srgbClr val="FFFF00"/>
                </a:solidFill>
                <a:effectLst>
                  <a:glow rad="63500">
                    <a:schemeClr val="accent3">
                      <a:satMod val="175000"/>
                      <a:alpha val="40000"/>
                    </a:schemeClr>
                  </a:glow>
                  <a:outerShdw blurRad="41275" dist="20320" dir="1800000" algn="tl" rotWithShape="0">
                    <a:srgbClr val="000000">
                      <a:alpha val="40000"/>
                    </a:srgbClr>
                  </a:outerShdw>
                </a:effectLst>
              </a:rPr>
              <a:t>PRINCIPLES OF DESIGN</a:t>
            </a:r>
            <a:endParaRPr lang="en-US" sz="9600" b="1" cap="none" spc="0" dirty="0">
              <a:ln w="12700">
                <a:solidFill>
                  <a:schemeClr val="tx1"/>
                </a:solidFill>
                <a:prstDash val="solid"/>
              </a:ln>
              <a:solidFill>
                <a:srgbClr val="FFFF00"/>
              </a:solidFill>
              <a:effectLst>
                <a:glow rad="63500">
                  <a:schemeClr val="accent3">
                    <a:satMod val="175000"/>
                    <a:alpha val="40000"/>
                  </a:schemeClr>
                </a:glow>
                <a:outerShdw blurRad="41275" dist="20320" dir="1800000" algn="tl" rotWithShape="0">
                  <a:srgbClr val="000000">
                    <a:alpha val="40000"/>
                  </a:srgbClr>
                </a:outerShdw>
              </a:effectLst>
            </a:endParaRPr>
          </a:p>
        </p:txBody>
      </p:sp>
      <p:sp>
        <p:nvSpPr>
          <p:cNvPr id="5" name="Title 3"/>
          <p:cNvSpPr txBox="1">
            <a:spLocks/>
          </p:cNvSpPr>
          <p:nvPr/>
        </p:nvSpPr>
        <p:spPr>
          <a:xfrm>
            <a:off x="1266669" y="228600"/>
            <a:ext cx="6858000" cy="1905000"/>
          </a:xfrm>
          <a:prstGeom prst="rect">
            <a:avLst/>
          </a:prstGeom>
        </p:spPr>
        <p:txBody>
          <a:bodyPr vert="horz" anchor="b">
            <a:no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r>
              <a:rPr lang="en-GB" sz="5400" b="1" dirty="0" smtClean="0">
                <a:ln w="10541" cmpd="sng">
                  <a:solidFill>
                    <a:schemeClr val="tx1"/>
                  </a:solidFill>
                  <a:prstDash val="solid"/>
                </a:ln>
                <a:solidFill>
                  <a:schemeClr val="tx1"/>
                </a:solidFill>
              </a:rPr>
              <a:t>Graphic and Web Design Class</a:t>
            </a:r>
            <a:endParaRPr lang="en-US" sz="5400" b="1" dirty="0">
              <a:ln w="10541" cmpd="sng">
                <a:solidFill>
                  <a:schemeClr val="tx1"/>
                </a:solidFill>
                <a:prstDash val="solid"/>
              </a:ln>
              <a:solidFill>
                <a:schemeClr val="tx1"/>
              </a:solidFill>
            </a:endParaRPr>
          </a:p>
        </p:txBody>
      </p:sp>
    </p:spTree>
    <p:extLst>
      <p:ext uri="{BB962C8B-B14F-4D97-AF65-F5344CB8AC3E}">
        <p14:creationId xmlns:p14="http://schemas.microsoft.com/office/powerpoint/2010/main" val="4146308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Types of Alignment</a:t>
            </a:r>
            <a:endParaRPr lang="en-US" sz="3200" b="1" dirty="0">
              <a:solidFill>
                <a:schemeClr val="tx1"/>
              </a:solidFill>
            </a:endParaRPr>
          </a:p>
        </p:txBody>
      </p:sp>
      <p:sp>
        <p:nvSpPr>
          <p:cNvPr id="3" name="Content Placeholder 2"/>
          <p:cNvSpPr>
            <a:spLocks noGrp="1"/>
          </p:cNvSpPr>
          <p:nvPr>
            <p:ph sz="quarter" idx="1"/>
          </p:nvPr>
        </p:nvSpPr>
        <p:spPr>
          <a:solidFill>
            <a:schemeClr val="bg1"/>
          </a:solidFill>
        </p:spPr>
        <p:txBody>
          <a:bodyPr>
            <a:normAutofit/>
          </a:bodyPr>
          <a:lstStyle/>
          <a:p>
            <a:pPr fontAlgn="base"/>
            <a:r>
              <a:rPr lang="en-US" sz="2400" b="1" dirty="0"/>
              <a:t>Vertical </a:t>
            </a:r>
            <a:r>
              <a:rPr lang="en-US" sz="2400" b="1" dirty="0" smtClean="0"/>
              <a:t>Alignment: </a:t>
            </a:r>
            <a:r>
              <a:rPr lang="en-US" sz="2400" dirty="0" smtClean="0"/>
              <a:t>Vertical </a:t>
            </a:r>
            <a:r>
              <a:rPr lang="en-US" sz="2400" dirty="0"/>
              <a:t>alignment is when elements are </a:t>
            </a:r>
            <a:r>
              <a:rPr lang="en-US" sz="2400" dirty="0" err="1" smtClean="0"/>
              <a:t>centerly</a:t>
            </a:r>
            <a:r>
              <a:rPr lang="en-US" sz="2400" dirty="0" smtClean="0"/>
              <a:t> aligned </a:t>
            </a:r>
            <a:r>
              <a:rPr lang="en-US" sz="2400" dirty="0"/>
              <a:t>with the top of the page.</a:t>
            </a:r>
          </a:p>
        </p:txBody>
      </p:sp>
    </p:spTree>
    <p:extLst>
      <p:ext uri="{BB962C8B-B14F-4D97-AF65-F5344CB8AC3E}">
        <p14:creationId xmlns:p14="http://schemas.microsoft.com/office/powerpoint/2010/main" val="116084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Types of Alignment</a:t>
            </a:r>
            <a:endParaRPr lang="en-US" sz="3200" b="1" dirty="0">
              <a:solidFill>
                <a:schemeClr val="tx1"/>
              </a:solidFill>
            </a:endParaRPr>
          </a:p>
        </p:txBody>
      </p:sp>
      <p:sp>
        <p:nvSpPr>
          <p:cNvPr id="3" name="Content Placeholder 2"/>
          <p:cNvSpPr>
            <a:spLocks noGrp="1"/>
          </p:cNvSpPr>
          <p:nvPr>
            <p:ph sz="quarter" idx="1"/>
          </p:nvPr>
        </p:nvSpPr>
        <p:spPr>
          <a:solidFill>
            <a:schemeClr val="bg1"/>
          </a:solidFill>
        </p:spPr>
        <p:txBody>
          <a:bodyPr>
            <a:normAutofit/>
          </a:bodyPr>
          <a:lstStyle/>
          <a:p>
            <a:pPr fontAlgn="base"/>
            <a:r>
              <a:rPr lang="en-US" sz="2400" b="1" dirty="0"/>
              <a:t>Center </a:t>
            </a:r>
            <a:r>
              <a:rPr lang="en-US" sz="2400" b="1" dirty="0" smtClean="0"/>
              <a:t>Alignment: </a:t>
            </a:r>
            <a:r>
              <a:rPr lang="en-US" sz="2400" dirty="0" smtClean="0"/>
              <a:t>Center </a:t>
            </a:r>
            <a:r>
              <a:rPr lang="en-US" sz="2400" dirty="0"/>
              <a:t>alignment is when elements are aligned with the center of the page</a:t>
            </a:r>
            <a:r>
              <a:rPr lang="en-US" sz="2400" dirty="0" smtClean="0"/>
              <a:t>.</a:t>
            </a:r>
            <a:r>
              <a:rPr lang="en-US" sz="24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2819098"/>
            <a:ext cx="3124200" cy="312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666698"/>
            <a:ext cx="3353102" cy="3353102"/>
          </a:xfrm>
          <a:prstGeom prst="rect">
            <a:avLst/>
          </a:prstGeom>
        </p:spPr>
      </p:pic>
    </p:spTree>
    <p:extLst>
      <p:ext uri="{BB962C8B-B14F-4D97-AF65-F5344CB8AC3E}">
        <p14:creationId xmlns:p14="http://schemas.microsoft.com/office/powerpoint/2010/main" val="594797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Principles of Design</a:t>
            </a:r>
            <a:endParaRPr lang="en-US" sz="3200" b="1" dirty="0">
              <a:solidFill>
                <a:schemeClr val="tx1"/>
              </a:solidFill>
            </a:endParaRPr>
          </a:p>
        </p:txBody>
      </p:sp>
      <p:sp>
        <p:nvSpPr>
          <p:cNvPr id="3" name="Content Placeholder 2"/>
          <p:cNvSpPr>
            <a:spLocks noGrp="1"/>
          </p:cNvSpPr>
          <p:nvPr>
            <p:ph sz="quarter" idx="1"/>
          </p:nvPr>
        </p:nvSpPr>
        <p:spPr>
          <a:xfrm>
            <a:off x="304800" y="1676400"/>
            <a:ext cx="8503920" cy="4572000"/>
          </a:xfrm>
          <a:solidFill>
            <a:schemeClr val="accent2">
              <a:lumMod val="60000"/>
              <a:lumOff val="40000"/>
            </a:schemeClr>
          </a:solidFill>
        </p:spPr>
        <p:txBody>
          <a:bodyPr>
            <a:normAutofit/>
          </a:bodyPr>
          <a:lstStyle/>
          <a:p>
            <a:pPr marL="514350" indent="-514350">
              <a:buFont typeface="+mj-lt"/>
              <a:buAutoNum type="arabicPeriod" startAt="3"/>
            </a:pPr>
            <a:r>
              <a:rPr lang="en-US" sz="2800" b="1" dirty="0" err="1" smtClean="0"/>
              <a:t>Hierachy</a:t>
            </a:r>
            <a:r>
              <a:rPr lang="en-US" sz="2800" b="1" dirty="0" smtClean="0"/>
              <a:t>:</a:t>
            </a:r>
          </a:p>
          <a:p>
            <a:pPr fontAlgn="base"/>
            <a:r>
              <a:rPr lang="en-US" sz="2400" dirty="0"/>
              <a:t>H</a:t>
            </a:r>
            <a:r>
              <a:rPr lang="en-US" sz="2400" dirty="0" smtClean="0"/>
              <a:t>ierarchy </a:t>
            </a:r>
            <a:r>
              <a:rPr lang="en-US" sz="2400" dirty="0"/>
              <a:t>is a way to visually rank your design </a:t>
            </a:r>
            <a:r>
              <a:rPr lang="en-US" sz="2400" dirty="0" smtClean="0"/>
              <a:t>elements. </a:t>
            </a:r>
            <a:r>
              <a:rPr lang="en-US" sz="2400" dirty="0"/>
              <a:t>Hierarchy is not based on a design styles, but rather the order of importance. A good design leads the eye through each area in priority order.</a:t>
            </a:r>
            <a:endParaRPr lang="en-US" sz="2400" dirty="0" smtClean="0"/>
          </a:p>
          <a:p>
            <a:pPr fontAlgn="base"/>
            <a:endParaRPr lang="en-US" sz="2400" dirty="0"/>
          </a:p>
          <a:p>
            <a:pPr fontAlgn="base"/>
            <a:r>
              <a:rPr lang="en-US" sz="2400" dirty="0"/>
              <a:t>The headline is the most important thing on the page so you can identify what you’re </a:t>
            </a:r>
            <a:r>
              <a:rPr lang="en-US" sz="2400" dirty="0" smtClean="0"/>
              <a:t>reading.</a:t>
            </a:r>
            <a:endParaRPr lang="en-US" sz="2400" dirty="0"/>
          </a:p>
        </p:txBody>
      </p:sp>
    </p:spTree>
    <p:extLst>
      <p:ext uri="{BB962C8B-B14F-4D97-AF65-F5344CB8AC3E}">
        <p14:creationId xmlns:p14="http://schemas.microsoft.com/office/powerpoint/2010/main" val="141306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3"/>
            </a:pPr>
            <a:r>
              <a:rPr lang="en-US" sz="3200" b="1" dirty="0" smtClean="0">
                <a:solidFill>
                  <a:schemeClr val="tx1"/>
                </a:solidFill>
              </a:rPr>
              <a:t>Hierarchy</a:t>
            </a:r>
            <a:endParaRPr lang="en-US" sz="3200" b="1" dirty="0">
              <a:solidFill>
                <a:schemeClr val="tx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057" t="14535" r="2085" b="12498"/>
          <a:stretch/>
        </p:blipFill>
        <p:spPr>
          <a:xfrm>
            <a:off x="347272" y="1676400"/>
            <a:ext cx="8034728" cy="4586991"/>
          </a:xfrm>
          <a:prstGeom prst="rect">
            <a:avLst/>
          </a:prstGeom>
        </p:spPr>
      </p:pic>
    </p:spTree>
    <p:extLst>
      <p:ext uri="{BB962C8B-B14F-4D97-AF65-F5344CB8AC3E}">
        <p14:creationId xmlns:p14="http://schemas.microsoft.com/office/powerpoint/2010/main" val="935050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3"/>
            </a:pPr>
            <a:r>
              <a:rPr lang="en-US" sz="3200" b="1" dirty="0" smtClean="0">
                <a:solidFill>
                  <a:schemeClr val="tx1"/>
                </a:solidFill>
              </a:rPr>
              <a:t>Hierarchy</a:t>
            </a:r>
            <a:endParaRPr lang="en-US" sz="3200" b="1" dirty="0">
              <a:solidFill>
                <a:schemeClr val="tx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1057"/>
          <a:stretch/>
        </p:blipFill>
        <p:spPr>
          <a:xfrm>
            <a:off x="990600" y="1676400"/>
            <a:ext cx="7232654" cy="4572000"/>
          </a:xfrm>
          <a:prstGeom prst="rect">
            <a:avLst/>
          </a:prstGeom>
        </p:spPr>
      </p:pic>
    </p:spTree>
    <p:extLst>
      <p:ext uri="{BB962C8B-B14F-4D97-AF65-F5344CB8AC3E}">
        <p14:creationId xmlns:p14="http://schemas.microsoft.com/office/powerpoint/2010/main" val="829353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Principles of Design</a:t>
            </a:r>
            <a:endParaRPr lang="en-US" sz="3200" b="1" dirty="0">
              <a:solidFill>
                <a:schemeClr val="tx1"/>
              </a:solidFill>
            </a:endParaRPr>
          </a:p>
        </p:txBody>
      </p:sp>
      <p:sp>
        <p:nvSpPr>
          <p:cNvPr id="3" name="Content Placeholder 2"/>
          <p:cNvSpPr>
            <a:spLocks noGrp="1"/>
          </p:cNvSpPr>
          <p:nvPr>
            <p:ph sz="quarter" idx="1"/>
          </p:nvPr>
        </p:nvSpPr>
        <p:spPr>
          <a:xfrm>
            <a:off x="304800" y="1676400"/>
            <a:ext cx="8503920" cy="4572000"/>
          </a:xfrm>
          <a:solidFill>
            <a:schemeClr val="accent2">
              <a:lumMod val="60000"/>
              <a:lumOff val="40000"/>
            </a:schemeClr>
          </a:solidFill>
        </p:spPr>
        <p:txBody>
          <a:bodyPr>
            <a:normAutofit/>
          </a:bodyPr>
          <a:lstStyle/>
          <a:p>
            <a:pPr marL="514350" indent="-514350">
              <a:buFont typeface="+mj-lt"/>
              <a:buAutoNum type="arabicPeriod" startAt="4"/>
            </a:pPr>
            <a:r>
              <a:rPr lang="en-US" sz="2800" b="1" dirty="0" smtClean="0"/>
              <a:t>Contrast:</a:t>
            </a:r>
          </a:p>
          <a:p>
            <a:pPr fontAlgn="base"/>
            <a:r>
              <a:rPr lang="en-US" sz="2400" dirty="0"/>
              <a:t>Contrast in graphic design occurs when visual elements placed close together noticeably differ from each other</a:t>
            </a:r>
            <a:r>
              <a:rPr lang="en-US" sz="2400" dirty="0" smtClean="0"/>
              <a:t>.</a:t>
            </a:r>
          </a:p>
          <a:p>
            <a:pPr fontAlgn="base"/>
            <a:endParaRPr lang="en-US" sz="2400" dirty="0"/>
          </a:p>
          <a:p>
            <a:pPr fontAlgn="base"/>
            <a:r>
              <a:rPr lang="en-US" sz="2400" dirty="0"/>
              <a:t>The difference between two or more objects in a design is referred to as contrast. The difference in objects could be light and dark, thin and thick, small and large, bright and dull, etc.</a:t>
            </a:r>
          </a:p>
        </p:txBody>
      </p:sp>
    </p:spTree>
    <p:extLst>
      <p:ext uri="{BB962C8B-B14F-4D97-AF65-F5344CB8AC3E}">
        <p14:creationId xmlns:p14="http://schemas.microsoft.com/office/powerpoint/2010/main" val="2258019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Types of Contrast</a:t>
            </a:r>
            <a:endParaRPr lang="en-US" sz="3200" b="1" dirty="0">
              <a:solidFill>
                <a:schemeClr val="tx1"/>
              </a:solidFill>
            </a:endParaRPr>
          </a:p>
        </p:txBody>
      </p:sp>
      <p:sp>
        <p:nvSpPr>
          <p:cNvPr id="3" name="Content Placeholder 2"/>
          <p:cNvSpPr>
            <a:spLocks noGrp="1"/>
          </p:cNvSpPr>
          <p:nvPr>
            <p:ph sz="quarter" idx="1"/>
          </p:nvPr>
        </p:nvSpPr>
        <p:spPr>
          <a:solidFill>
            <a:schemeClr val="bg1"/>
          </a:solidFill>
        </p:spPr>
        <p:txBody>
          <a:bodyPr>
            <a:normAutofit/>
          </a:bodyPr>
          <a:lstStyle/>
          <a:p>
            <a:r>
              <a:rPr lang="en-US" sz="2400" b="1" dirty="0"/>
              <a:t>Contrast of </a:t>
            </a:r>
            <a:r>
              <a:rPr lang="en-US" sz="2400" b="1" dirty="0" smtClean="0"/>
              <a:t>size: </a:t>
            </a:r>
            <a:r>
              <a:rPr lang="en-US" sz="2400" dirty="0" smtClean="0"/>
              <a:t>This will </a:t>
            </a:r>
            <a:r>
              <a:rPr lang="en-US" sz="2400" dirty="0"/>
              <a:t>help you establish the key elements in your layout so </a:t>
            </a:r>
            <a:r>
              <a:rPr lang="en-US" sz="2400" dirty="0" smtClean="0"/>
              <a:t>the </a:t>
            </a:r>
            <a:r>
              <a:rPr lang="en-US" sz="2400" dirty="0"/>
              <a:t>viewer is </a:t>
            </a:r>
            <a:r>
              <a:rPr lang="en-US" sz="2400" dirty="0" smtClean="0"/>
              <a:t>focus </a:t>
            </a:r>
            <a:r>
              <a:rPr lang="en-US" sz="2400" dirty="0"/>
              <a:t>on the right area</a:t>
            </a:r>
            <a:r>
              <a:rPr lang="en-US" sz="2400" dirty="0" smtClean="0"/>
              <a:t>. </a:t>
            </a:r>
            <a:r>
              <a:rPr lang="en-US" sz="2400" dirty="0"/>
              <a:t>Contrast of size is not applicable to just text; it can also be the images in the design.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2131" t="11020" r="11148" b="7086"/>
          <a:stretch/>
        </p:blipFill>
        <p:spPr>
          <a:xfrm>
            <a:off x="990600" y="3124200"/>
            <a:ext cx="7239000" cy="3431442"/>
          </a:xfrm>
          <a:prstGeom prst="rect">
            <a:avLst/>
          </a:prstGeom>
        </p:spPr>
      </p:pic>
    </p:spTree>
    <p:extLst>
      <p:ext uri="{BB962C8B-B14F-4D97-AF65-F5344CB8AC3E}">
        <p14:creationId xmlns:p14="http://schemas.microsoft.com/office/powerpoint/2010/main" val="4054689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Types of Contrast</a:t>
            </a:r>
            <a:endParaRPr lang="en-US" sz="3200" b="1" dirty="0">
              <a:solidFill>
                <a:schemeClr val="tx1"/>
              </a:solidFill>
            </a:endParaRPr>
          </a:p>
        </p:txBody>
      </p:sp>
      <p:sp>
        <p:nvSpPr>
          <p:cNvPr id="3" name="Content Placeholder 2"/>
          <p:cNvSpPr>
            <a:spLocks noGrp="1"/>
          </p:cNvSpPr>
          <p:nvPr>
            <p:ph sz="quarter" idx="1"/>
          </p:nvPr>
        </p:nvSpPr>
        <p:spPr>
          <a:xfrm>
            <a:off x="301752" y="1524000"/>
            <a:ext cx="8503920" cy="4572000"/>
          </a:xfrm>
          <a:solidFill>
            <a:schemeClr val="bg1"/>
          </a:solidFill>
        </p:spPr>
        <p:txBody>
          <a:bodyPr>
            <a:normAutofit/>
          </a:bodyPr>
          <a:lstStyle/>
          <a:p>
            <a:r>
              <a:rPr lang="en-US" sz="2400" b="1" dirty="0"/>
              <a:t>Contrast of </a:t>
            </a:r>
            <a:r>
              <a:rPr lang="en-US" sz="2400" b="1" dirty="0" smtClean="0"/>
              <a:t>color: </a:t>
            </a:r>
            <a:r>
              <a:rPr lang="en-US" sz="2400" dirty="0"/>
              <a:t>Establishing the right contrast of colors can make or break your design. You don't want colors to conflict with each other in such a way that it's confusing and irritating to look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76600"/>
            <a:ext cx="6857999" cy="3276600"/>
          </a:xfrm>
          <a:prstGeom prst="rect">
            <a:avLst/>
          </a:prstGeom>
        </p:spPr>
      </p:pic>
    </p:spTree>
    <p:extLst>
      <p:ext uri="{BB962C8B-B14F-4D97-AF65-F5344CB8AC3E}">
        <p14:creationId xmlns:p14="http://schemas.microsoft.com/office/powerpoint/2010/main" val="1144773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Types of Contrast</a:t>
            </a:r>
            <a:endParaRPr lang="en-US" sz="3200" b="1" dirty="0">
              <a:solidFill>
                <a:schemeClr val="tx1"/>
              </a:solidFill>
            </a:endParaRPr>
          </a:p>
        </p:txBody>
      </p:sp>
      <p:sp>
        <p:nvSpPr>
          <p:cNvPr id="3" name="Content Placeholder 2"/>
          <p:cNvSpPr>
            <a:spLocks noGrp="1"/>
          </p:cNvSpPr>
          <p:nvPr>
            <p:ph sz="quarter" idx="1"/>
          </p:nvPr>
        </p:nvSpPr>
        <p:spPr>
          <a:xfrm>
            <a:off x="301752" y="1524000"/>
            <a:ext cx="8503920" cy="4572000"/>
          </a:xfrm>
          <a:solidFill>
            <a:schemeClr val="bg1"/>
          </a:solidFill>
        </p:spPr>
        <p:txBody>
          <a:bodyPr>
            <a:normAutofit/>
          </a:bodyPr>
          <a:lstStyle/>
          <a:p>
            <a:r>
              <a:rPr lang="en-US" sz="2400" b="1" dirty="0"/>
              <a:t>Contrast of </a:t>
            </a:r>
            <a:r>
              <a:rPr lang="en-US" sz="2400" b="1" dirty="0" smtClean="0"/>
              <a:t>color: </a:t>
            </a:r>
            <a:r>
              <a:rPr lang="en-US" sz="2400" dirty="0"/>
              <a:t>Establishing the right contrast of colors can make or break your design. You don't want colors to conflict with each other in such a way that it's confusing and irritating to look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76600"/>
            <a:ext cx="6781800" cy="3276600"/>
          </a:xfrm>
          <a:prstGeom prst="rect">
            <a:avLst/>
          </a:prstGeom>
        </p:spPr>
      </p:pic>
    </p:spTree>
    <p:extLst>
      <p:ext uri="{BB962C8B-B14F-4D97-AF65-F5344CB8AC3E}">
        <p14:creationId xmlns:p14="http://schemas.microsoft.com/office/powerpoint/2010/main" val="3239999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Types of Contrast</a:t>
            </a:r>
            <a:endParaRPr lang="en-US" sz="3200" b="1" dirty="0">
              <a:solidFill>
                <a:schemeClr val="tx1"/>
              </a:solidFill>
            </a:endParaRPr>
          </a:p>
        </p:txBody>
      </p:sp>
      <p:sp>
        <p:nvSpPr>
          <p:cNvPr id="3" name="Content Placeholder 2"/>
          <p:cNvSpPr>
            <a:spLocks noGrp="1"/>
          </p:cNvSpPr>
          <p:nvPr>
            <p:ph sz="quarter" idx="1"/>
          </p:nvPr>
        </p:nvSpPr>
        <p:spPr>
          <a:xfrm>
            <a:off x="301752" y="1524000"/>
            <a:ext cx="8503920" cy="4572000"/>
          </a:xfrm>
          <a:solidFill>
            <a:schemeClr val="bg1"/>
          </a:solidFill>
        </p:spPr>
        <p:txBody>
          <a:bodyPr>
            <a:normAutofit/>
          </a:bodyPr>
          <a:lstStyle/>
          <a:p>
            <a:r>
              <a:rPr lang="en-US" sz="2400" b="1" dirty="0"/>
              <a:t>Contrast of </a:t>
            </a:r>
            <a:r>
              <a:rPr lang="en-US" sz="2400" b="1" dirty="0" smtClean="0"/>
              <a:t>shape: </a:t>
            </a:r>
            <a:r>
              <a:rPr lang="en-US" sz="2400" dirty="0"/>
              <a:t>Utilizing contrast in shape will allow you to deepen the level of contrast to attract more attention to an area</a:t>
            </a:r>
            <a:r>
              <a:rPr lang="en-US" sz="2400" dirty="0" smtClean="0"/>
              <a:t>. </a:t>
            </a:r>
            <a:r>
              <a:rPr lang="en-US" sz="2400" dirty="0"/>
              <a:t>For instance, if you have a layout where all of the elements are made up of rectangles, but right in the middle there's a circle, the viewer's attention is going to go directly to the circle because it's different from the rest of the elements.</a:t>
            </a:r>
          </a:p>
        </p:txBody>
      </p:sp>
    </p:spTree>
    <p:extLst>
      <p:ext uri="{BB962C8B-B14F-4D97-AF65-F5344CB8AC3E}">
        <p14:creationId xmlns:p14="http://schemas.microsoft.com/office/powerpoint/2010/main" val="1365676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4000" b="1" dirty="0" smtClean="0">
                <a:solidFill>
                  <a:schemeClr val="tx1"/>
                </a:solidFill>
              </a:rPr>
              <a:t>Introduction</a:t>
            </a:r>
            <a:endParaRPr lang="en-US" sz="4000" b="1" dirty="0">
              <a:solidFill>
                <a:schemeClr val="tx1"/>
              </a:solidFill>
            </a:endParaRPr>
          </a:p>
        </p:txBody>
      </p:sp>
      <p:sp>
        <p:nvSpPr>
          <p:cNvPr id="3" name="Content Placeholder 2"/>
          <p:cNvSpPr>
            <a:spLocks noGrp="1"/>
          </p:cNvSpPr>
          <p:nvPr>
            <p:ph sz="quarter" idx="1"/>
          </p:nvPr>
        </p:nvSpPr>
        <p:spPr>
          <a:xfrm>
            <a:off x="301752" y="1527048"/>
            <a:ext cx="8503920" cy="4797552"/>
          </a:xfrm>
          <a:solidFill>
            <a:schemeClr val="accent2">
              <a:lumMod val="60000"/>
              <a:lumOff val="40000"/>
            </a:schemeClr>
          </a:solidFill>
        </p:spPr>
        <p:txBody>
          <a:bodyPr>
            <a:normAutofit/>
          </a:bodyPr>
          <a:lstStyle/>
          <a:p>
            <a:r>
              <a:rPr lang="en-US" sz="2800" dirty="0"/>
              <a:t>Good design is possible without understanding the principles of design. But it may take a lot of trial and error to create something that both looks good and creates an optimal user experience</a:t>
            </a:r>
            <a:r>
              <a:rPr lang="en-US" sz="2800" dirty="0" smtClean="0"/>
              <a:t>.</a:t>
            </a:r>
          </a:p>
          <a:p>
            <a:endParaRPr lang="en-US" sz="2800" dirty="0">
              <a:cs typeface="Times New Roman" pitchFamily="18" charset="0"/>
            </a:endParaRPr>
          </a:p>
          <a:p>
            <a:r>
              <a:rPr lang="en-US" sz="2800" b="1" dirty="0" smtClean="0"/>
              <a:t>The </a:t>
            </a:r>
            <a:r>
              <a:rPr lang="en-US" sz="2800" b="1" dirty="0"/>
              <a:t>principles of design are a set of rules that designers can follow when creating a composition to create visually pleasing work. </a:t>
            </a:r>
            <a:r>
              <a:rPr lang="en-US" sz="2800" dirty="0"/>
              <a:t>The purpose of these rules is to deliver a message in the most organized and functional way.</a:t>
            </a:r>
            <a:endParaRPr lang="en-US" sz="2800" dirty="0">
              <a:cs typeface="Times New Roman" pitchFamily="18" charset="0"/>
            </a:endParaRPr>
          </a:p>
        </p:txBody>
      </p:sp>
    </p:spTree>
    <p:extLst>
      <p:ext uri="{BB962C8B-B14F-4D97-AF65-F5344CB8AC3E}">
        <p14:creationId xmlns:p14="http://schemas.microsoft.com/office/powerpoint/2010/main" val="117588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4"/>
            </a:pPr>
            <a:r>
              <a:rPr lang="en-US" sz="3200" b="1" dirty="0" smtClean="0">
                <a:solidFill>
                  <a:schemeClr val="tx1"/>
                </a:solidFill>
              </a:rPr>
              <a:t>Contrast</a:t>
            </a:r>
            <a:endParaRPr lang="en-US" sz="32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60" y="1600200"/>
            <a:ext cx="8203140" cy="4614265"/>
          </a:xfrm>
          <a:prstGeom prst="rect">
            <a:avLst/>
          </a:prstGeom>
        </p:spPr>
      </p:pic>
    </p:spTree>
    <p:extLst>
      <p:ext uri="{BB962C8B-B14F-4D97-AF65-F5344CB8AC3E}">
        <p14:creationId xmlns:p14="http://schemas.microsoft.com/office/powerpoint/2010/main" val="631224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4"/>
            </a:pPr>
            <a:r>
              <a:rPr lang="en-US" sz="3200" b="1" dirty="0" smtClean="0">
                <a:solidFill>
                  <a:schemeClr val="tx1"/>
                </a:solidFill>
              </a:rPr>
              <a:t>Contrast</a:t>
            </a:r>
            <a:endParaRPr lang="en-US" sz="32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190" y="1600200"/>
            <a:ext cx="7403679" cy="4614265"/>
          </a:xfrm>
          <a:prstGeom prst="rect">
            <a:avLst/>
          </a:prstGeom>
        </p:spPr>
      </p:pic>
    </p:spTree>
    <p:extLst>
      <p:ext uri="{BB962C8B-B14F-4D97-AF65-F5344CB8AC3E}">
        <p14:creationId xmlns:p14="http://schemas.microsoft.com/office/powerpoint/2010/main" val="2100390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Types of Contrast</a:t>
            </a:r>
            <a:endParaRPr lang="en-US" sz="3200" b="1" dirty="0">
              <a:solidFill>
                <a:schemeClr val="tx1"/>
              </a:solidFill>
            </a:endParaRPr>
          </a:p>
        </p:txBody>
      </p:sp>
      <p:sp>
        <p:nvSpPr>
          <p:cNvPr id="3" name="Content Placeholder 2"/>
          <p:cNvSpPr>
            <a:spLocks noGrp="1"/>
          </p:cNvSpPr>
          <p:nvPr>
            <p:ph sz="quarter" idx="1"/>
          </p:nvPr>
        </p:nvSpPr>
        <p:spPr>
          <a:xfrm>
            <a:off x="301752" y="1524000"/>
            <a:ext cx="8503920" cy="4572000"/>
          </a:xfrm>
          <a:solidFill>
            <a:schemeClr val="bg1"/>
          </a:solidFill>
        </p:spPr>
        <p:txBody>
          <a:bodyPr>
            <a:normAutofit/>
          </a:bodyPr>
          <a:lstStyle/>
          <a:p>
            <a:r>
              <a:rPr lang="en-US" sz="2400" b="1" dirty="0"/>
              <a:t>Contrast of </a:t>
            </a:r>
            <a:r>
              <a:rPr lang="en-US" sz="2400" b="1" dirty="0" smtClean="0"/>
              <a:t>Type: </a:t>
            </a:r>
            <a:r>
              <a:rPr lang="en-US" sz="2400" dirty="0"/>
              <a:t>Contrast of type concerns font. No matter what design you're creating, chances are you'll be working with some type of font. When it comes to typefaces, the other elements of contrast can all be applied, whether it's color, size or shape. </a:t>
            </a:r>
            <a:endParaRPr lang="en-US" sz="2400" dirty="0"/>
          </a:p>
        </p:txBody>
      </p:sp>
    </p:spTree>
    <p:extLst>
      <p:ext uri="{BB962C8B-B14F-4D97-AF65-F5344CB8AC3E}">
        <p14:creationId xmlns:p14="http://schemas.microsoft.com/office/powerpoint/2010/main" val="928116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indent="-514350">
              <a:buFont typeface="+mj-lt"/>
              <a:buAutoNum type="arabicPeriod" startAt="4"/>
            </a:pPr>
            <a:r>
              <a:rPr lang="en-US" sz="3200" b="1" dirty="0" smtClean="0">
                <a:solidFill>
                  <a:schemeClr val="tx1"/>
                </a:solidFill>
              </a:rPr>
              <a:t>Contrast</a:t>
            </a:r>
            <a:endParaRPr lang="en-US" sz="32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61" y="1600200"/>
            <a:ext cx="8203137" cy="4614265"/>
          </a:xfrm>
          <a:prstGeom prst="rect">
            <a:avLst/>
          </a:prstGeom>
        </p:spPr>
      </p:pic>
    </p:spTree>
    <p:extLst>
      <p:ext uri="{BB962C8B-B14F-4D97-AF65-F5344CB8AC3E}">
        <p14:creationId xmlns:p14="http://schemas.microsoft.com/office/powerpoint/2010/main" val="505872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Understanding Colour Psychology</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0" indent="0">
              <a:buNone/>
            </a:pPr>
            <a:r>
              <a:rPr lang="en-US" sz="2400" b="1" dirty="0" smtClean="0"/>
              <a:t>Meaning of Color: </a:t>
            </a:r>
            <a:r>
              <a:rPr lang="en-US" sz="2400" dirty="0" smtClean="0"/>
              <a:t>The </a:t>
            </a:r>
            <a:r>
              <a:rPr lang="en-US" sz="2400" dirty="0"/>
              <a:t>property possessed by an object of producing different sensations on the eye as a result of the way it reflects or emits light</a:t>
            </a:r>
            <a:r>
              <a:rPr lang="en-US" sz="2400" dirty="0" smtClean="0"/>
              <a:t>. </a:t>
            </a:r>
            <a:r>
              <a:rPr lang="en-US" sz="2400" dirty="0"/>
              <a:t>T</a:t>
            </a:r>
            <a:r>
              <a:rPr lang="en-US" sz="2400" dirty="0" smtClean="0"/>
              <a:t>he </a:t>
            </a:r>
            <a:r>
              <a:rPr lang="en-US" sz="2400" dirty="0"/>
              <a:t>quality of an object or substance with respect to light reflected by the object, usually determined visually by measurement of hue, saturation, and brightness of the reflected </a:t>
            </a:r>
            <a:r>
              <a:rPr lang="en-US" sz="2400" dirty="0" smtClean="0"/>
              <a:t>light.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96224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Color Meaning</a:t>
            </a:r>
            <a:endParaRPr lang="en-US" sz="32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842" y="1600200"/>
            <a:ext cx="4622374" cy="4614265"/>
          </a:xfrm>
          <a:prstGeom prst="rect">
            <a:avLst/>
          </a:prstGeom>
        </p:spPr>
      </p:pic>
    </p:spTree>
    <p:extLst>
      <p:ext uri="{BB962C8B-B14F-4D97-AF65-F5344CB8AC3E}">
        <p14:creationId xmlns:p14="http://schemas.microsoft.com/office/powerpoint/2010/main" val="3191932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Color Meaning</a:t>
            </a:r>
            <a:endParaRPr lang="en-US" sz="32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993" y="1624610"/>
            <a:ext cx="8567207" cy="4690466"/>
          </a:xfrm>
          <a:prstGeom prst="rect">
            <a:avLst/>
          </a:prstGeom>
        </p:spPr>
      </p:pic>
      <p:sp>
        <p:nvSpPr>
          <p:cNvPr id="3" name="Rectangle 2"/>
          <p:cNvSpPr/>
          <p:nvPr/>
        </p:nvSpPr>
        <p:spPr>
          <a:xfrm>
            <a:off x="271993" y="1624610"/>
            <a:ext cx="1480607" cy="432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400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Colour mixing Model</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0" indent="0">
              <a:buNone/>
            </a:pPr>
            <a:r>
              <a:rPr lang="en-US" sz="2400" b="1" dirty="0" smtClean="0"/>
              <a:t>RGB: Additive color mixing model:</a:t>
            </a:r>
          </a:p>
          <a:p>
            <a:pPr marL="0" indent="0">
              <a:buNone/>
            </a:pPr>
            <a:r>
              <a:rPr lang="en-US" sz="2400" b="1" dirty="0" smtClean="0"/>
              <a:t>Red, Green, Blue: </a:t>
            </a:r>
            <a:r>
              <a:rPr lang="en-US" sz="2400" dirty="0" smtClean="0"/>
              <a:t>It is used for digital graphic design project, such as flyers, banner, web design, online design and other digital-only files. </a:t>
            </a:r>
            <a:r>
              <a:rPr lang="en-US" sz="2400" b="1" dirty="0" smtClean="0"/>
              <a:t>RGB IS USED FOR DIGITAL GRAPHICS PROJECT. It ranges from 0 - 255</a:t>
            </a:r>
          </a:p>
          <a:p>
            <a:pPr marL="0" indent="0">
              <a:buNone/>
            </a:pPr>
            <a:endParaRPr lang="en-US" sz="2400" dirty="0"/>
          </a:p>
          <a:p>
            <a:pPr marL="0" indent="0">
              <a:buNone/>
            </a:pPr>
            <a:r>
              <a:rPr lang="en-US" sz="2400" dirty="0" smtClean="0"/>
              <a:t>RED + GREEN + BLUE = WHITE (255 + 255 + 255)</a:t>
            </a:r>
          </a:p>
          <a:p>
            <a:pPr marL="0" indent="0">
              <a:buNone/>
            </a:pPr>
            <a:r>
              <a:rPr lang="en-US" sz="2400" dirty="0" smtClean="0"/>
              <a:t>RED + GREEN + 0 BLUE = YELLOW (255 + 255 + 0)</a:t>
            </a:r>
          </a:p>
          <a:p>
            <a:pPr marL="0" indent="0">
              <a:buNone/>
            </a:pPr>
            <a:r>
              <a:rPr lang="en-US" sz="2400" dirty="0" smtClean="0"/>
              <a:t>0 RED + GREEN + BLUE = SKY BLUE (0 + 255 + 255)</a:t>
            </a:r>
          </a:p>
          <a:p>
            <a:pPr marL="0" indent="0">
              <a:buNone/>
            </a:pPr>
            <a:r>
              <a:rPr lang="en-US" sz="2400" dirty="0" smtClean="0"/>
              <a:t>RED + 0 GREEN + BLUE = PURPLE (255 + 0 + 255)</a:t>
            </a:r>
          </a:p>
        </p:txBody>
      </p:sp>
    </p:spTree>
    <p:extLst>
      <p:ext uri="{BB962C8B-B14F-4D97-AF65-F5344CB8AC3E}">
        <p14:creationId xmlns:p14="http://schemas.microsoft.com/office/powerpoint/2010/main" val="1119253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Types of Colour mixing Model</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0" indent="0">
              <a:buNone/>
            </a:pPr>
            <a:r>
              <a:rPr lang="en-US" sz="2400" b="1" dirty="0" smtClean="0"/>
              <a:t>CMYK: Subtractive color mixing model:</a:t>
            </a:r>
          </a:p>
          <a:p>
            <a:pPr marL="0" indent="0">
              <a:buNone/>
            </a:pPr>
            <a:r>
              <a:rPr lang="en-US" sz="2400" b="1" dirty="0" smtClean="0"/>
              <a:t>CYAN, MAGENTA, YELLOW, BLACK: </a:t>
            </a:r>
            <a:r>
              <a:rPr lang="en-US" sz="2400" dirty="0" smtClean="0"/>
              <a:t>Any color you see on a physical surface (Paper, signage, package, photos, magazine etc.) uses the subtractive color mixing model.</a:t>
            </a:r>
          </a:p>
        </p:txBody>
      </p:sp>
    </p:spTree>
    <p:extLst>
      <p:ext uri="{BB962C8B-B14F-4D97-AF65-F5344CB8AC3E}">
        <p14:creationId xmlns:p14="http://schemas.microsoft.com/office/powerpoint/2010/main" val="4072516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Colour Theory</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0" indent="0">
              <a:buNone/>
            </a:pPr>
            <a:r>
              <a:rPr lang="en-US" sz="2400" dirty="0" smtClean="0"/>
              <a:t>Color theory explains how humans perceive color and the visual effects of how colors mix, match or contrast with each other.</a:t>
            </a:r>
          </a:p>
          <a:p>
            <a:pPr marL="0" indent="0">
              <a:buNone/>
            </a:pPr>
            <a:endParaRPr lang="en-US" sz="2400" dirty="0">
              <a:latin typeface="Times New Roman" pitchFamily="18" charset="0"/>
              <a:cs typeface="Times New Roman" pitchFamily="18" charset="0"/>
            </a:endParaRPr>
          </a:p>
          <a:p>
            <a:pPr marL="0" indent="0">
              <a:buNone/>
            </a:pPr>
            <a:r>
              <a:rPr lang="en-US" sz="2400" dirty="0" smtClean="0">
                <a:cs typeface="Times New Roman" pitchFamily="18" charset="0"/>
              </a:rPr>
              <a:t>Color theory also involves the messages color communicate.</a:t>
            </a:r>
          </a:p>
          <a:p>
            <a:pPr marL="0" indent="0">
              <a:buNone/>
            </a:pPr>
            <a:endParaRPr lang="en-US" sz="2400" dirty="0" smtClean="0"/>
          </a:p>
          <a:p>
            <a:pPr marL="0" indent="0">
              <a:buNone/>
            </a:pPr>
            <a:r>
              <a:rPr lang="en-US" sz="2400" dirty="0" smtClean="0"/>
              <a:t>In color theory, colors are organized in a color wheel and grouped in 3 categories: </a:t>
            </a:r>
            <a:r>
              <a:rPr lang="en-US" sz="2400" b="1" dirty="0" smtClean="0"/>
              <a:t>Primary colors, Secondary colors and Tertiary colors.</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946589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Principles of Design</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457200" indent="-457200">
              <a:buFont typeface="+mj-lt"/>
              <a:buAutoNum type="arabicPeriod"/>
            </a:pPr>
            <a:r>
              <a:rPr lang="en-US" sz="2800" b="1" dirty="0" smtClean="0"/>
              <a:t>Balance:</a:t>
            </a:r>
          </a:p>
          <a:p>
            <a:pPr marL="0" indent="0">
              <a:buNone/>
            </a:pPr>
            <a:r>
              <a:rPr lang="en-US" sz="2400" dirty="0"/>
              <a:t>All design elements and principles—typography, colors, images, shapes, patterns, etc.—carry a visual weight. Some elements are heavy and draw the eye, while other elements are lighter. The way these elements are laid out on a page should create a feeling of </a:t>
            </a:r>
            <a:r>
              <a:rPr lang="en-US" sz="2400" dirty="0" smtClean="0"/>
              <a:t>balance.</a:t>
            </a:r>
          </a:p>
          <a:p>
            <a:pPr marL="0" indent="0">
              <a:buNone/>
            </a:pPr>
            <a:endParaRPr lang="en-US" sz="2400" dirty="0">
              <a:latin typeface="Times New Roman" pitchFamily="18" charset="0"/>
              <a:cs typeface="Times New Roman" pitchFamily="18" charset="0"/>
            </a:endParaRPr>
          </a:p>
          <a:p>
            <a:pPr marL="0" indent="0">
              <a:buNone/>
            </a:pPr>
            <a:r>
              <a:rPr lang="en-US" sz="2400" dirty="0"/>
              <a:t>It’s like putting two objects on a seesaw: If one side is too heavy, the viewer’s eye goes directly to the heavy part. If it’s weighted with all things equal, the seesaw is perfectly suspended without either side touching the ground.</a:t>
            </a:r>
            <a:endParaRPr lang="en-US" sz="2400" dirty="0">
              <a:latin typeface="Times New Roman" pitchFamily="18" charset="0"/>
              <a:cs typeface="Times New Roman" pitchFamily="18" charset="0"/>
            </a:endParaRPr>
          </a:p>
          <a:p>
            <a:pPr marL="457200" indent="-457200">
              <a:buFont typeface="+mj-lt"/>
              <a:buAutoNum type="arabicPeriod"/>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56710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Colour Wheel</a:t>
            </a:r>
            <a:endParaRPr lang="en-US" sz="3200" b="1" dirty="0">
              <a:solidFill>
                <a:schemeClr val="tx1"/>
              </a:solidFill>
            </a:endParaRPr>
          </a:p>
        </p:txBody>
      </p:sp>
      <p:sp>
        <p:nvSpPr>
          <p:cNvPr id="3" name="Content Placeholder 2"/>
          <p:cNvSpPr>
            <a:spLocks noGrp="1"/>
          </p:cNvSpPr>
          <p:nvPr>
            <p:ph sz="quarter" idx="1"/>
          </p:nvPr>
        </p:nvSpPr>
        <p:spPr>
          <a:solidFill>
            <a:schemeClr val="accent2">
              <a:lumMod val="60000"/>
              <a:lumOff val="40000"/>
            </a:schemeClr>
          </a:solidFill>
        </p:spPr>
        <p:txBody>
          <a:bodyPr>
            <a:normAutofit/>
          </a:bodyPr>
          <a:lstStyle/>
          <a:p>
            <a:pPr marL="0" indent="0">
              <a:buNone/>
            </a:pPr>
            <a:r>
              <a:rPr lang="en-US" sz="2400" dirty="0" smtClean="0"/>
              <a:t>The color wheel shows the relationship between colors.</a:t>
            </a:r>
          </a:p>
          <a:p>
            <a:pPr marL="0" indent="0">
              <a:buNone/>
            </a:pPr>
            <a:r>
              <a:rPr lang="en-US" sz="2400" dirty="0" smtClean="0">
                <a:latin typeface="Times New Roman" pitchFamily="18" charset="0"/>
                <a:cs typeface="Times New Roman" pitchFamily="18" charset="0"/>
              </a:rPr>
              <a:t>There are 12 main colors on the color wheel. In the RGB color wheel, and it can be divided into primary, secondary and tertiary colors</a:t>
            </a:r>
          </a:p>
          <a:p>
            <a:r>
              <a:rPr lang="en-US" sz="2400" b="1" dirty="0" smtClean="0">
                <a:latin typeface="Times New Roman" pitchFamily="18" charset="0"/>
                <a:cs typeface="Times New Roman" pitchFamily="18" charset="0"/>
              </a:rPr>
              <a:t>Primary Colors: </a:t>
            </a:r>
            <a:r>
              <a:rPr lang="en-US" sz="2400" dirty="0" smtClean="0">
                <a:latin typeface="Times New Roman" pitchFamily="18" charset="0"/>
                <a:cs typeface="Times New Roman" pitchFamily="18" charset="0"/>
              </a:rPr>
              <a:t>(Red, Yellow and Blue)</a:t>
            </a:r>
          </a:p>
          <a:p>
            <a:r>
              <a:rPr lang="en-US" sz="2400" b="1" dirty="0" smtClean="0">
                <a:latin typeface="Times New Roman" pitchFamily="18" charset="0"/>
                <a:cs typeface="Times New Roman" pitchFamily="18" charset="0"/>
              </a:rPr>
              <a:t>Secondary Colors: </a:t>
            </a:r>
            <a:r>
              <a:rPr lang="en-US" sz="2400" dirty="0" smtClean="0">
                <a:latin typeface="Times New Roman" pitchFamily="18" charset="0"/>
                <a:cs typeface="Times New Roman" pitchFamily="18" charset="0"/>
              </a:rPr>
              <a:t>They are created when primary colors are mixed (Green, Orange and Purple)</a:t>
            </a:r>
          </a:p>
          <a:p>
            <a:r>
              <a:rPr lang="en-US" sz="2400" b="1" dirty="0" smtClean="0">
                <a:latin typeface="Times New Roman" pitchFamily="18" charset="0"/>
                <a:cs typeface="Times New Roman" pitchFamily="18" charset="0"/>
              </a:rPr>
              <a:t>Tertiary Colors:</a:t>
            </a:r>
            <a:r>
              <a:rPr lang="en-US" sz="2400" dirty="0" smtClean="0">
                <a:latin typeface="Times New Roman" pitchFamily="18" charset="0"/>
                <a:cs typeface="Times New Roman" pitchFamily="18" charset="0"/>
              </a:rPr>
              <a:t> They are made from primary and secondary colors.</a:t>
            </a:r>
          </a:p>
        </p:txBody>
      </p:sp>
    </p:spTree>
    <p:extLst>
      <p:ext uri="{BB962C8B-B14F-4D97-AF65-F5344CB8AC3E}">
        <p14:creationId xmlns:p14="http://schemas.microsoft.com/office/powerpoint/2010/main" val="1381939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Colour Wheel</a:t>
            </a:r>
            <a:endParaRPr lang="en-US" sz="32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200" y="1676400"/>
            <a:ext cx="6502400" cy="4876800"/>
          </a:xfrm>
          <a:prstGeom prst="rect">
            <a:avLst/>
          </a:prstGeom>
        </p:spPr>
      </p:pic>
    </p:spTree>
    <p:extLst>
      <p:ext uri="{BB962C8B-B14F-4D97-AF65-F5344CB8AC3E}">
        <p14:creationId xmlns:p14="http://schemas.microsoft.com/office/powerpoint/2010/main" val="1713860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323" y="316135"/>
            <a:ext cx="4420677" cy="6237065"/>
          </a:xfrm>
          <a:prstGeom prst="rect">
            <a:avLst/>
          </a:prstGeom>
        </p:spPr>
      </p:pic>
    </p:spTree>
    <p:extLst>
      <p:ext uri="{BB962C8B-B14F-4D97-AF65-F5344CB8AC3E}">
        <p14:creationId xmlns:p14="http://schemas.microsoft.com/office/powerpoint/2010/main" val="883955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Colour </a:t>
            </a:r>
            <a:r>
              <a:rPr lang="en-GB" sz="3200" b="1" dirty="0" smtClean="0">
                <a:solidFill>
                  <a:schemeClr val="tx1"/>
                </a:solidFill>
              </a:rPr>
              <a:t>Scheme</a:t>
            </a:r>
            <a:endParaRPr lang="en-US" sz="3200" b="1" dirty="0">
              <a:solidFill>
                <a:schemeClr val="tx1"/>
              </a:solidFill>
            </a:endParaRPr>
          </a:p>
        </p:txBody>
      </p:sp>
      <p:sp>
        <p:nvSpPr>
          <p:cNvPr id="18" name="Rectangle 17"/>
          <p:cNvSpPr/>
          <p:nvPr/>
        </p:nvSpPr>
        <p:spPr>
          <a:xfrm>
            <a:off x="152400" y="1752600"/>
            <a:ext cx="8839200" cy="464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357" r="14514"/>
          <a:stretch/>
        </p:blipFill>
        <p:spPr>
          <a:xfrm>
            <a:off x="1013553" y="1752600"/>
            <a:ext cx="1886533" cy="1870854"/>
          </a:xfrm>
          <a:prstGeom prst="rect">
            <a:avLst/>
          </a:prstGeom>
        </p:spPr>
      </p:pic>
      <p:sp>
        <p:nvSpPr>
          <p:cNvPr id="4" name="TextBox 3"/>
          <p:cNvSpPr txBox="1"/>
          <p:nvPr/>
        </p:nvSpPr>
        <p:spPr>
          <a:xfrm>
            <a:off x="1003142" y="3654623"/>
            <a:ext cx="1892458" cy="307777"/>
          </a:xfrm>
          <a:prstGeom prst="rect">
            <a:avLst/>
          </a:prstGeom>
          <a:noFill/>
        </p:spPr>
        <p:txBody>
          <a:bodyPr wrap="square" rtlCol="0">
            <a:spAutoFit/>
          </a:bodyPr>
          <a:lstStyle/>
          <a:p>
            <a:pPr algn="ctr"/>
            <a:r>
              <a:rPr lang="en-US" sz="1400" b="1" dirty="0" smtClean="0"/>
              <a:t>Monochromatic</a:t>
            </a:r>
            <a:endParaRPr lang="en-US" sz="1400"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462" r="13093"/>
          <a:stretch/>
        </p:blipFill>
        <p:spPr>
          <a:xfrm>
            <a:off x="3434176" y="1752601"/>
            <a:ext cx="2010023" cy="1872928"/>
          </a:xfrm>
          <a:prstGeom prst="rect">
            <a:avLst/>
          </a:prstGeom>
        </p:spPr>
      </p:pic>
      <p:sp>
        <p:nvSpPr>
          <p:cNvPr id="7" name="TextBox 6"/>
          <p:cNvSpPr txBox="1"/>
          <p:nvPr/>
        </p:nvSpPr>
        <p:spPr>
          <a:xfrm>
            <a:off x="3441542" y="3654623"/>
            <a:ext cx="1892458" cy="307777"/>
          </a:xfrm>
          <a:prstGeom prst="rect">
            <a:avLst/>
          </a:prstGeom>
          <a:noFill/>
        </p:spPr>
        <p:txBody>
          <a:bodyPr wrap="square" rtlCol="0">
            <a:spAutoFit/>
          </a:bodyPr>
          <a:lstStyle/>
          <a:p>
            <a:pPr algn="ctr"/>
            <a:r>
              <a:rPr lang="en-US" sz="1400" b="1" dirty="0" smtClean="0"/>
              <a:t>Analogous</a:t>
            </a:r>
            <a:endParaRPr lang="en-US" sz="1400" b="1"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6890" r="15895"/>
          <a:stretch/>
        </p:blipFill>
        <p:spPr>
          <a:xfrm>
            <a:off x="5941698" y="1752601"/>
            <a:ext cx="1888928" cy="1870851"/>
          </a:xfrm>
          <a:prstGeom prst="rect">
            <a:avLst/>
          </a:prstGeom>
        </p:spPr>
      </p:pic>
      <p:sp>
        <p:nvSpPr>
          <p:cNvPr id="9" name="TextBox 8"/>
          <p:cNvSpPr txBox="1"/>
          <p:nvPr/>
        </p:nvSpPr>
        <p:spPr>
          <a:xfrm>
            <a:off x="5956142" y="3654623"/>
            <a:ext cx="1892458" cy="307777"/>
          </a:xfrm>
          <a:prstGeom prst="rect">
            <a:avLst/>
          </a:prstGeom>
          <a:noFill/>
        </p:spPr>
        <p:txBody>
          <a:bodyPr wrap="square" rtlCol="0">
            <a:spAutoFit/>
          </a:bodyPr>
          <a:lstStyle/>
          <a:p>
            <a:pPr algn="ctr"/>
            <a:r>
              <a:rPr lang="en-US" sz="1400" b="1" dirty="0" smtClean="0"/>
              <a:t>Complementary</a:t>
            </a:r>
            <a:endParaRPr lang="en-US" sz="1400" b="1"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6110" r="16711"/>
          <a:stretch/>
        </p:blipFill>
        <p:spPr>
          <a:xfrm>
            <a:off x="347826" y="4098581"/>
            <a:ext cx="1938174" cy="1920647"/>
          </a:xfrm>
          <a:prstGeom prst="rect">
            <a:avLst/>
          </a:prstGeom>
        </p:spPr>
      </p:pic>
      <p:sp>
        <p:nvSpPr>
          <p:cNvPr id="11" name="TextBox 10"/>
          <p:cNvSpPr txBox="1"/>
          <p:nvPr/>
        </p:nvSpPr>
        <p:spPr>
          <a:xfrm>
            <a:off x="76200" y="6016734"/>
            <a:ext cx="2445038" cy="307866"/>
          </a:xfrm>
          <a:prstGeom prst="rect">
            <a:avLst/>
          </a:prstGeom>
          <a:noFill/>
        </p:spPr>
        <p:txBody>
          <a:bodyPr wrap="square" rtlCol="0">
            <a:spAutoFit/>
          </a:bodyPr>
          <a:lstStyle/>
          <a:p>
            <a:pPr algn="ctr"/>
            <a:r>
              <a:rPr lang="en-US" sz="1400" b="1" dirty="0" smtClean="0"/>
              <a:t>Split </a:t>
            </a:r>
            <a:r>
              <a:rPr lang="en-US" sz="1400" b="1" dirty="0" err="1" smtClean="0"/>
              <a:t>Compl</a:t>
            </a:r>
            <a:r>
              <a:rPr lang="en-US" sz="1400" b="1" dirty="0" smtClean="0"/>
              <a:t>.</a:t>
            </a:r>
            <a:endParaRPr lang="en-US" sz="1400" b="1" dirty="0"/>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13438" r="17917"/>
          <a:stretch/>
        </p:blipFill>
        <p:spPr>
          <a:xfrm>
            <a:off x="2514481" y="4098322"/>
            <a:ext cx="1981319" cy="1921478"/>
          </a:xfrm>
          <a:prstGeom prst="rect">
            <a:avLst/>
          </a:prstGeom>
        </p:spPr>
      </p:pic>
      <p:sp>
        <p:nvSpPr>
          <p:cNvPr id="13" name="TextBox 12"/>
          <p:cNvSpPr txBox="1"/>
          <p:nvPr/>
        </p:nvSpPr>
        <p:spPr>
          <a:xfrm>
            <a:off x="2273576" y="6016734"/>
            <a:ext cx="2445038" cy="307866"/>
          </a:xfrm>
          <a:prstGeom prst="rect">
            <a:avLst/>
          </a:prstGeom>
          <a:noFill/>
        </p:spPr>
        <p:txBody>
          <a:bodyPr wrap="square" rtlCol="0">
            <a:spAutoFit/>
          </a:bodyPr>
          <a:lstStyle/>
          <a:p>
            <a:pPr algn="ctr"/>
            <a:r>
              <a:rPr lang="en-US" sz="1400" b="1" dirty="0" smtClean="0"/>
              <a:t>Triadic</a:t>
            </a:r>
            <a:endParaRPr lang="en-US" sz="1400" b="1" dirty="0"/>
          </a:p>
        </p:txBody>
      </p:sp>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7539" r="15149"/>
          <a:stretch/>
        </p:blipFill>
        <p:spPr>
          <a:xfrm>
            <a:off x="4689084" y="4099107"/>
            <a:ext cx="1940316" cy="1918979"/>
          </a:xfrm>
          <a:prstGeom prst="rect">
            <a:avLst/>
          </a:prstGeom>
        </p:spPr>
      </p:pic>
      <p:sp>
        <p:nvSpPr>
          <p:cNvPr id="15" name="TextBox 14"/>
          <p:cNvSpPr txBox="1"/>
          <p:nvPr/>
        </p:nvSpPr>
        <p:spPr>
          <a:xfrm>
            <a:off x="4289343" y="6016734"/>
            <a:ext cx="2445038" cy="307866"/>
          </a:xfrm>
          <a:prstGeom prst="rect">
            <a:avLst/>
          </a:prstGeom>
          <a:noFill/>
        </p:spPr>
        <p:txBody>
          <a:bodyPr wrap="square" rtlCol="0">
            <a:spAutoFit/>
          </a:bodyPr>
          <a:lstStyle/>
          <a:p>
            <a:pPr algn="ctr"/>
            <a:r>
              <a:rPr lang="en-US" sz="1400" b="1" dirty="0" err="1" smtClean="0"/>
              <a:t>Tetradic</a:t>
            </a:r>
            <a:endParaRPr lang="en-US" sz="1400" b="1" dirty="0"/>
          </a:p>
        </p:txBody>
      </p:sp>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4634" r="15341"/>
          <a:stretch/>
        </p:blipFill>
        <p:spPr>
          <a:xfrm>
            <a:off x="6820645" y="4099107"/>
            <a:ext cx="2018555" cy="1918980"/>
          </a:xfrm>
          <a:prstGeom prst="rect">
            <a:avLst/>
          </a:prstGeom>
        </p:spPr>
      </p:pic>
      <p:sp>
        <p:nvSpPr>
          <p:cNvPr id="17" name="TextBox 16"/>
          <p:cNvSpPr txBox="1"/>
          <p:nvPr/>
        </p:nvSpPr>
        <p:spPr>
          <a:xfrm>
            <a:off x="6470362" y="6016734"/>
            <a:ext cx="2445038" cy="307866"/>
          </a:xfrm>
          <a:prstGeom prst="rect">
            <a:avLst/>
          </a:prstGeom>
          <a:noFill/>
        </p:spPr>
        <p:txBody>
          <a:bodyPr wrap="square" rtlCol="0">
            <a:spAutoFit/>
          </a:bodyPr>
          <a:lstStyle/>
          <a:p>
            <a:pPr algn="ctr"/>
            <a:r>
              <a:rPr lang="en-US" sz="1400" b="1" dirty="0" smtClean="0"/>
              <a:t>Square</a:t>
            </a:r>
            <a:endParaRPr lang="en-US" sz="1400" b="1" dirty="0"/>
          </a:p>
        </p:txBody>
      </p:sp>
    </p:spTree>
    <p:extLst>
      <p:ext uri="{BB962C8B-B14F-4D97-AF65-F5344CB8AC3E}">
        <p14:creationId xmlns:p14="http://schemas.microsoft.com/office/powerpoint/2010/main" val="856793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Colour </a:t>
            </a:r>
            <a:r>
              <a:rPr lang="en-GB" sz="3200" b="1" dirty="0" smtClean="0">
                <a:solidFill>
                  <a:schemeClr val="tx1"/>
                </a:solidFill>
              </a:rPr>
              <a:t>Scheme</a:t>
            </a:r>
            <a:endParaRPr lang="en-US" sz="3200" b="1" dirty="0">
              <a:solidFill>
                <a:schemeClr val="tx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516" t="6165" r="4839" b="2796"/>
          <a:stretch/>
        </p:blipFill>
        <p:spPr>
          <a:xfrm>
            <a:off x="412955" y="1600200"/>
            <a:ext cx="8288594" cy="4682613"/>
          </a:xfrm>
          <a:prstGeom prst="rect">
            <a:avLst/>
          </a:prstGeom>
        </p:spPr>
      </p:pic>
    </p:spTree>
    <p:extLst>
      <p:ext uri="{BB962C8B-B14F-4D97-AF65-F5344CB8AC3E}">
        <p14:creationId xmlns:p14="http://schemas.microsoft.com/office/powerpoint/2010/main" val="1979056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a:pPr>
            <a:r>
              <a:rPr lang="en-US" sz="2800" b="1" dirty="0" smtClean="0">
                <a:solidFill>
                  <a:schemeClr val="tx1"/>
                </a:solidFill>
              </a:rPr>
              <a:t>Balance</a:t>
            </a:r>
            <a:endParaRPr lang="en-US" sz="2800" b="1" dirty="0">
              <a:solidFill>
                <a:schemeClr val="tx1"/>
              </a:solidFill>
            </a:endParaRPr>
          </a:p>
        </p:txBody>
      </p:sp>
      <p:pic>
        <p:nvPicPr>
          <p:cNvPr id="4" name="Content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6537" b="23430"/>
          <a:stretch/>
        </p:blipFill>
        <p:spPr>
          <a:xfrm>
            <a:off x="271618" y="1750102"/>
            <a:ext cx="8578439" cy="4269698"/>
          </a:xfrm>
          <a:solidFill>
            <a:schemeClr val="accent2">
              <a:lumMod val="60000"/>
              <a:lumOff val="40000"/>
            </a:schemeClr>
          </a:solidFill>
        </p:spPr>
      </p:pic>
    </p:spTree>
    <p:extLst>
      <p:ext uri="{BB962C8B-B14F-4D97-AF65-F5344CB8AC3E}">
        <p14:creationId xmlns:p14="http://schemas.microsoft.com/office/powerpoint/2010/main" val="2375290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14350" lvl="0" indent="-514350">
              <a:buFont typeface="+mj-lt"/>
              <a:buAutoNum type="arabicPeriod"/>
            </a:pPr>
            <a:r>
              <a:rPr lang="en-US" sz="2800" b="1" dirty="0" smtClean="0">
                <a:solidFill>
                  <a:schemeClr val="tx1"/>
                </a:solidFill>
              </a:rPr>
              <a:t>Balance</a:t>
            </a:r>
            <a:endParaRPr lang="en-US" sz="2800" b="1" dirty="0">
              <a:solidFill>
                <a:schemeClr val="tx1"/>
              </a:solidFill>
            </a:endParaRPr>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t="13780" b="9684"/>
          <a:stretch/>
        </p:blipFill>
        <p:spPr>
          <a:xfrm>
            <a:off x="457200" y="1644386"/>
            <a:ext cx="8153400" cy="4680214"/>
          </a:xfrm>
          <a:solidFill>
            <a:schemeClr val="accent2">
              <a:lumMod val="60000"/>
              <a:lumOff val="40000"/>
            </a:schemeClr>
          </a:solidFill>
        </p:spPr>
      </p:pic>
    </p:spTree>
    <p:extLst>
      <p:ext uri="{BB962C8B-B14F-4D97-AF65-F5344CB8AC3E}">
        <p14:creationId xmlns:p14="http://schemas.microsoft.com/office/powerpoint/2010/main" val="61823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a:solidFill>
                  <a:schemeClr val="tx1"/>
                </a:solidFill>
              </a:rPr>
              <a:t>Unbalance of two objects of different weight</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6281" y="1905000"/>
            <a:ext cx="8661401" cy="4191000"/>
          </a:xfrm>
          <a:solidFill>
            <a:schemeClr val="accent2">
              <a:lumMod val="60000"/>
              <a:lumOff val="40000"/>
            </a:schemeClr>
          </a:solidFill>
        </p:spPr>
      </p:pic>
    </p:spTree>
    <p:extLst>
      <p:ext uri="{BB962C8B-B14F-4D97-AF65-F5344CB8AC3E}">
        <p14:creationId xmlns:p14="http://schemas.microsoft.com/office/powerpoint/2010/main" val="355829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3200" b="1" dirty="0" smtClean="0">
                <a:solidFill>
                  <a:schemeClr val="tx1"/>
                </a:solidFill>
              </a:rPr>
              <a:t>Principles of Design</a:t>
            </a:r>
            <a:endParaRPr lang="en-US" sz="3200" b="1" dirty="0">
              <a:solidFill>
                <a:schemeClr val="tx1"/>
              </a:solidFill>
            </a:endParaRPr>
          </a:p>
        </p:txBody>
      </p:sp>
      <p:sp>
        <p:nvSpPr>
          <p:cNvPr id="3" name="Content Placeholder 2"/>
          <p:cNvSpPr>
            <a:spLocks noGrp="1"/>
          </p:cNvSpPr>
          <p:nvPr>
            <p:ph sz="quarter" idx="1"/>
          </p:nvPr>
        </p:nvSpPr>
        <p:spPr>
          <a:xfrm>
            <a:off x="304800" y="1676400"/>
            <a:ext cx="8503920" cy="4572000"/>
          </a:xfrm>
          <a:solidFill>
            <a:schemeClr val="accent2">
              <a:lumMod val="60000"/>
              <a:lumOff val="40000"/>
            </a:schemeClr>
          </a:solidFill>
        </p:spPr>
        <p:txBody>
          <a:bodyPr>
            <a:normAutofit/>
          </a:bodyPr>
          <a:lstStyle/>
          <a:p>
            <a:pPr marL="514350" indent="-514350">
              <a:buFont typeface="+mj-lt"/>
              <a:buAutoNum type="arabicPeriod" startAt="2"/>
            </a:pPr>
            <a:r>
              <a:rPr lang="en-US" sz="2800" b="1" dirty="0" smtClean="0"/>
              <a:t>Alignment:</a:t>
            </a:r>
          </a:p>
          <a:p>
            <a:pPr fontAlgn="base"/>
            <a:r>
              <a:rPr lang="en-US" sz="2400" dirty="0"/>
              <a:t>Alignment is a design principle that refers lining up text or graphics on a page</a:t>
            </a:r>
            <a:r>
              <a:rPr lang="en-US" sz="2400" dirty="0" smtClean="0"/>
              <a:t>.</a:t>
            </a:r>
          </a:p>
          <a:p>
            <a:pPr fontAlgn="base"/>
            <a:endParaRPr lang="en-US" sz="2400" dirty="0"/>
          </a:p>
          <a:p>
            <a:pPr fontAlgn="base"/>
            <a:r>
              <a:rPr lang="en-US" sz="2400" dirty="0" smtClean="0"/>
              <a:t>A </a:t>
            </a:r>
            <a:r>
              <a:rPr lang="en-US" sz="2400" dirty="0"/>
              <a:t>design with poor alignment will look cluttered and unfinished. But aligning elements on the page will organize your design and make it easier to read</a:t>
            </a:r>
            <a:r>
              <a:rPr lang="en-US" sz="2400" dirty="0" smtClean="0"/>
              <a:t>.</a:t>
            </a:r>
            <a:endParaRPr lang="en-US" sz="2400" dirty="0"/>
          </a:p>
        </p:txBody>
      </p:sp>
    </p:spTree>
    <p:extLst>
      <p:ext uri="{BB962C8B-B14F-4D97-AF65-F5344CB8AC3E}">
        <p14:creationId xmlns:p14="http://schemas.microsoft.com/office/powerpoint/2010/main" val="355695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Types of Alignment</a:t>
            </a:r>
            <a:endParaRPr lang="en-US" sz="3200" b="1" dirty="0">
              <a:solidFill>
                <a:schemeClr val="tx1"/>
              </a:solidFill>
            </a:endParaRPr>
          </a:p>
        </p:txBody>
      </p:sp>
      <p:sp>
        <p:nvSpPr>
          <p:cNvPr id="3" name="Content Placeholder 2"/>
          <p:cNvSpPr>
            <a:spLocks noGrp="1"/>
          </p:cNvSpPr>
          <p:nvPr>
            <p:ph sz="quarter" idx="1"/>
          </p:nvPr>
        </p:nvSpPr>
        <p:spPr>
          <a:solidFill>
            <a:schemeClr val="bg1"/>
          </a:solidFill>
        </p:spPr>
        <p:txBody>
          <a:bodyPr>
            <a:normAutofit/>
          </a:bodyPr>
          <a:lstStyle/>
          <a:p>
            <a:pPr fontAlgn="base"/>
            <a:r>
              <a:rPr lang="en-US" sz="2400" b="1" dirty="0"/>
              <a:t>Left </a:t>
            </a:r>
            <a:r>
              <a:rPr lang="en-US" sz="2400" b="1" dirty="0" smtClean="0"/>
              <a:t>Alignment: </a:t>
            </a:r>
            <a:r>
              <a:rPr lang="en-US" sz="2400" dirty="0" smtClean="0"/>
              <a:t>Left </a:t>
            </a:r>
            <a:r>
              <a:rPr lang="en-US" sz="2400" dirty="0"/>
              <a:t>alignment is when elements are aligned to the left side of the page.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2819098"/>
            <a:ext cx="3124200" cy="312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666698"/>
            <a:ext cx="3353102" cy="3353102"/>
          </a:xfrm>
          <a:prstGeom prst="rect">
            <a:avLst/>
          </a:prstGeom>
        </p:spPr>
      </p:pic>
    </p:spTree>
    <p:extLst>
      <p:ext uri="{BB962C8B-B14F-4D97-AF65-F5344CB8AC3E}">
        <p14:creationId xmlns:p14="http://schemas.microsoft.com/office/powerpoint/2010/main" val="3949020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1"/>
                </a:solidFill>
              </a:rPr>
              <a:t>Types of Alignment</a:t>
            </a:r>
            <a:endParaRPr lang="en-US" sz="3200" b="1" dirty="0">
              <a:solidFill>
                <a:schemeClr val="tx1"/>
              </a:solidFill>
            </a:endParaRPr>
          </a:p>
        </p:txBody>
      </p:sp>
      <p:sp>
        <p:nvSpPr>
          <p:cNvPr id="3" name="Content Placeholder 2"/>
          <p:cNvSpPr>
            <a:spLocks noGrp="1"/>
          </p:cNvSpPr>
          <p:nvPr>
            <p:ph sz="quarter" idx="1"/>
          </p:nvPr>
        </p:nvSpPr>
        <p:spPr>
          <a:solidFill>
            <a:schemeClr val="bg1"/>
          </a:solidFill>
        </p:spPr>
        <p:txBody>
          <a:bodyPr>
            <a:normAutofit/>
          </a:bodyPr>
          <a:lstStyle/>
          <a:p>
            <a:pPr fontAlgn="base"/>
            <a:r>
              <a:rPr lang="en-US" sz="2400" b="1" dirty="0"/>
              <a:t>Right </a:t>
            </a:r>
            <a:r>
              <a:rPr lang="en-US" sz="2400" b="1" dirty="0" smtClean="0"/>
              <a:t>Alignment: </a:t>
            </a:r>
            <a:r>
              <a:rPr lang="en-US" sz="2400" dirty="0" smtClean="0"/>
              <a:t>Right </a:t>
            </a:r>
            <a:r>
              <a:rPr lang="en-US" sz="2400" dirty="0"/>
              <a:t>alignment is when elements are aligned to the right side of the page</a:t>
            </a:r>
            <a:r>
              <a:rPr lang="en-US" sz="2400" dirty="0" smtClean="0"/>
              <a:t>.</a:t>
            </a:r>
            <a:r>
              <a:rPr lang="en-US" sz="24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2819098"/>
            <a:ext cx="3124200" cy="312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666698"/>
            <a:ext cx="3353102" cy="3353102"/>
          </a:xfrm>
          <a:prstGeom prst="rect">
            <a:avLst/>
          </a:prstGeom>
        </p:spPr>
      </p:pic>
    </p:spTree>
    <p:extLst>
      <p:ext uri="{BB962C8B-B14F-4D97-AF65-F5344CB8AC3E}">
        <p14:creationId xmlns:p14="http://schemas.microsoft.com/office/powerpoint/2010/main" val="4137668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2027</TotalTime>
  <Words>1093</Words>
  <Application>Microsoft Office PowerPoint</Application>
  <PresentationFormat>On-screen Show (4:3)</PresentationFormat>
  <Paragraphs>89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Civic</vt:lpstr>
      <vt:lpstr>PRINCIPLES OF DESIGN</vt:lpstr>
      <vt:lpstr>Introduction</vt:lpstr>
      <vt:lpstr>Principles of Design</vt:lpstr>
      <vt:lpstr>Balance</vt:lpstr>
      <vt:lpstr>Balance</vt:lpstr>
      <vt:lpstr>Unbalance of two objects of different weight</vt:lpstr>
      <vt:lpstr>Principles of Design</vt:lpstr>
      <vt:lpstr>Types of Alignment</vt:lpstr>
      <vt:lpstr>Types of Alignment</vt:lpstr>
      <vt:lpstr>Types of Alignment</vt:lpstr>
      <vt:lpstr>Types of Alignment</vt:lpstr>
      <vt:lpstr>Principles of Design</vt:lpstr>
      <vt:lpstr>Hierarchy</vt:lpstr>
      <vt:lpstr>Hierarchy</vt:lpstr>
      <vt:lpstr>Principles of Design</vt:lpstr>
      <vt:lpstr>Types of Contrast</vt:lpstr>
      <vt:lpstr>Types of Contrast</vt:lpstr>
      <vt:lpstr>Types of Contrast</vt:lpstr>
      <vt:lpstr>Types of Contrast</vt:lpstr>
      <vt:lpstr>Contrast</vt:lpstr>
      <vt:lpstr>Contrast</vt:lpstr>
      <vt:lpstr>Types of Contrast</vt:lpstr>
      <vt:lpstr>Contrast</vt:lpstr>
      <vt:lpstr>Understanding Colour Psychology</vt:lpstr>
      <vt:lpstr>Color Meaning</vt:lpstr>
      <vt:lpstr>Color Meaning</vt:lpstr>
      <vt:lpstr>Types of Colour mixing Model</vt:lpstr>
      <vt:lpstr>Types of Colour mixing Model</vt:lpstr>
      <vt:lpstr>Colour Theory</vt:lpstr>
      <vt:lpstr>Colour Wheel</vt:lpstr>
      <vt:lpstr>Colour Wheel</vt:lpstr>
      <vt:lpstr>PowerPoint Presentation</vt:lpstr>
      <vt:lpstr>Colour Scheme</vt:lpstr>
      <vt:lpstr>Colour Scheme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GRAPHIC DESIGN</dc:title>
  <dc:creator>USER</dc:creator>
  <cp:lastModifiedBy>USER</cp:lastModifiedBy>
  <cp:revision>43</cp:revision>
  <dcterms:created xsi:type="dcterms:W3CDTF">2024-02-04T22:38:20Z</dcterms:created>
  <dcterms:modified xsi:type="dcterms:W3CDTF">2024-02-06T08:37:21Z</dcterms:modified>
</cp:coreProperties>
</file>